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60" r:id="rId9"/>
    <p:sldId id="264" r:id="rId10"/>
    <p:sldId id="263" r:id="rId11"/>
    <p:sldId id="269" r:id="rId12"/>
    <p:sldId id="270" r:id="rId13"/>
    <p:sldId id="271" r:id="rId14"/>
    <p:sldId id="272" r:id="rId15"/>
    <p:sldId id="273" r:id="rId16"/>
    <p:sldId id="274" r:id="rId17"/>
    <p:sldId id="275" r:id="rId18"/>
    <p:sldId id="276" r:id="rId19"/>
    <p:sldId id="277" r:id="rId20"/>
    <p:sldId id="337" r:id="rId21"/>
    <p:sldId id="389" r:id="rId22"/>
    <p:sldId id="390" r:id="rId23"/>
    <p:sldId id="396" r:id="rId24"/>
    <p:sldId id="391" r:id="rId25"/>
    <p:sldId id="392" r:id="rId26"/>
    <p:sldId id="393" r:id="rId27"/>
    <p:sldId id="387" r:id="rId28"/>
    <p:sldId id="407" r:id="rId29"/>
    <p:sldId id="405" r:id="rId30"/>
    <p:sldId id="406" r:id="rId31"/>
    <p:sldId id="394" r:id="rId32"/>
    <p:sldId id="395" r:id="rId33"/>
    <p:sldId id="284" r:id="rId34"/>
    <p:sldId id="388" r:id="rId35"/>
    <p:sldId id="285" r:id="rId36"/>
    <p:sldId id="286" r:id="rId37"/>
    <p:sldId id="291" r:id="rId38"/>
    <p:sldId id="292" r:id="rId39"/>
    <p:sldId id="293" r:id="rId40"/>
    <p:sldId id="297" r:id="rId41"/>
    <p:sldId id="397" r:id="rId42"/>
    <p:sldId id="398" r:id="rId43"/>
    <p:sldId id="399" r:id="rId44"/>
    <p:sldId id="400" r:id="rId45"/>
    <p:sldId id="401" r:id="rId46"/>
    <p:sldId id="402" r:id="rId47"/>
    <p:sldId id="403" r:id="rId48"/>
    <p:sldId id="404" r:id="rId49"/>
    <p:sldId id="351" r:id="rId50"/>
    <p:sldId id="349" r:id="rId51"/>
    <p:sldId id="346" r:id="rId52"/>
    <p:sldId id="384" r:id="rId53"/>
    <p:sldId id="307" r:id="rId54"/>
    <p:sldId id="350" r:id="rId55"/>
    <p:sldId id="314" r:id="rId56"/>
    <p:sldId id="364" r:id="rId57"/>
    <p:sldId id="365" r:id="rId58"/>
    <p:sldId id="347" r:id="rId59"/>
    <p:sldId id="348" r:id="rId60"/>
    <p:sldId id="380" r:id="rId61"/>
    <p:sldId id="381" r:id="rId62"/>
    <p:sldId id="327" r:id="rId63"/>
    <p:sldId id="328" r:id="rId64"/>
    <p:sldId id="326"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7" autoAdjust="0"/>
    <p:restoredTop sz="92659" autoAdjust="0"/>
  </p:normalViewPr>
  <p:slideViewPr>
    <p:cSldViewPr snapToGrid="0">
      <p:cViewPr varScale="1">
        <p:scale>
          <a:sx n="66" d="100"/>
          <a:sy n="66" d="100"/>
        </p:scale>
        <p:origin x="-1144" y="-120"/>
      </p:cViewPr>
      <p:guideLst>
        <p:guide orient="horz" pos="2880"/>
        <p:guide pos="5120"/>
      </p:guideLst>
    </p:cSldViewPr>
  </p:slideViewPr>
  <p:outlineViewPr>
    <p:cViewPr>
      <p:scale>
        <a:sx n="33" d="100"/>
        <a:sy n="33" d="100"/>
      </p:scale>
      <p:origin x="176" y="0"/>
    </p:cViewPr>
  </p:outlineViewPr>
  <p:notesTextViewPr>
    <p:cViewPr>
      <p:scale>
        <a:sx n="100" d="100"/>
        <a:sy n="100" d="100"/>
      </p:scale>
      <p:origin x="0" y="0"/>
    </p:cViewPr>
  </p:notesTextViewPr>
  <p:sorterViewPr>
    <p:cViewPr>
      <p:scale>
        <a:sx n="128" d="100"/>
        <a:sy n="128" d="100"/>
      </p:scale>
      <p:origin x="0" y="12376"/>
    </p:cViewPr>
  </p:sorterViewPr>
  <p:notesViewPr>
    <p:cSldViewPr snapToGrid="0" showGuides="1">
      <p:cViewPr varScale="1">
        <p:scale>
          <a:sx n="78" d="100"/>
          <a:sy n="78" d="100"/>
        </p:scale>
        <p:origin x="25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a:latin typeface="Courier New" panose="02070309020205020404" pitchFamily="49" charset="0"/>
              <a:cs typeface="Courier New" panose="02070309020205020404" pitchFamily="49" charset="0"/>
            </a:rPr>
            <a:t>kitchen destroy</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a:latin typeface="Courier New" panose="02070309020205020404" pitchFamily="49" charset="0"/>
              <a:cs typeface="Courier New" panose="02070309020205020404" pitchFamily="49" charset="0"/>
            </a:rPr>
            <a:t>kitchen destroy</a:t>
          </a: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875FFD61-1179-C041-A076-0A67149F89EF}" type="presOf" srcId="{8C044235-ED0A-8542-BFA3-BBFC322E5065}" destId="{DD25A9C6-73C5-034C-9141-067075B117D8}" srcOrd="0" destOrd="0" presId="urn:microsoft.com/office/officeart/2005/8/layout/hProcess9"/>
    <dgm:cxn modelId="{483E84F4-DD7F-4547-A1AA-3016BC91A585}"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56D4FADE-DE10-E54D-99A3-946D4FB36D7A}" type="presOf" srcId="{840EF2FF-9D50-4647-9914-74D089286C46}" destId="{84E372B1-C2D4-044D-8D9B-03BAA0D0E7CB}"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create</a:t>
          </a: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converge</a:t>
          </a: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a:t>
          </a:r>
          <a:r>
            <a:rPr lang="en-US" sz="2700" kern="1200" dirty="0"/>
            <a:t>  </a:t>
          </a:r>
          <a:r>
            <a:rPr lang="en-US" sz="2700" kern="1200" dirty="0">
              <a:latin typeface="Courier New" panose="02070309020205020404" pitchFamily="49" charset="0"/>
              <a:cs typeface="Courier New" panose="02070309020205020404" pitchFamily="49" charset="0"/>
            </a:rPr>
            <a:t>verify</a:t>
          </a: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create</a:t>
          </a: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converge</a:t>
          </a: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a:t>
          </a:r>
          <a:r>
            <a:rPr lang="en-US" sz="2700" kern="1200" dirty="0"/>
            <a:t>  </a:t>
          </a:r>
          <a:r>
            <a:rPr lang="en-US" sz="2700" kern="1200" dirty="0">
              <a:latin typeface="Courier New" panose="02070309020205020404" pitchFamily="49" charset="0"/>
              <a:cs typeface="Courier New" panose="02070309020205020404" pitchFamily="49" charset="0"/>
            </a:rPr>
            <a:t>verify</a:t>
          </a: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create</a:t>
          </a: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converge</a:t>
          </a: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a:t>
          </a:r>
          <a:r>
            <a:rPr lang="en-US" sz="2700" kern="1200" dirty="0"/>
            <a:t>  </a:t>
          </a:r>
          <a:r>
            <a:rPr lang="en-US" sz="2700" kern="1200" dirty="0">
              <a:latin typeface="Courier New" panose="02070309020205020404" pitchFamily="49" charset="0"/>
              <a:cs typeface="Courier New" panose="02070309020205020404" pitchFamily="49" charset="0"/>
            </a:rPr>
            <a:t>verify</a:t>
          </a: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create</a:t>
          </a: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converge</a:t>
          </a: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a:t>
          </a:r>
          <a:r>
            <a:rPr lang="en-US" sz="2700" kern="1200" dirty="0"/>
            <a:t>  </a:t>
          </a:r>
          <a:r>
            <a:rPr lang="en-US" sz="2700" kern="1200" dirty="0">
              <a:latin typeface="Courier New" panose="02070309020205020404" pitchFamily="49" charset="0"/>
              <a:cs typeface="Courier New" panose="02070309020205020404" pitchFamily="49" charset="0"/>
            </a:rPr>
            <a:t>verify</a:t>
          </a: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latin typeface="Courier New" panose="02070309020205020404" pitchFamily="49" charset="0"/>
              <a:cs typeface="Courier New" panose="02070309020205020404" pitchFamily="49" charset="0"/>
            </a:rPr>
            <a:t>kitchen destroy</a:t>
          </a: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latin typeface="Courier New" panose="02070309020205020404" pitchFamily="49" charset="0"/>
              <a:cs typeface="Courier New" panose="02070309020205020404" pitchFamily="49" charset="0"/>
            </a:rPr>
            <a:t>kitchen create</a:t>
          </a: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latin typeface="Courier New" panose="02070309020205020404" pitchFamily="49" charset="0"/>
              <a:cs typeface="Courier New" panose="02070309020205020404" pitchFamily="49" charset="0"/>
            </a:rPr>
            <a:t>kitchen converge</a:t>
          </a: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latin typeface="Courier New" panose="02070309020205020404" pitchFamily="49" charset="0"/>
              <a:cs typeface="Courier New" panose="02070309020205020404" pitchFamily="49" charset="0"/>
            </a:rPr>
            <a:t>kitchen</a:t>
          </a:r>
          <a:r>
            <a:rPr lang="en-US" sz="2500" kern="1200" dirty="0"/>
            <a:t>  </a:t>
          </a:r>
          <a:r>
            <a:rPr lang="en-US" sz="2500" kern="1200" dirty="0">
              <a:latin typeface="Courier New" panose="02070309020205020404" pitchFamily="49" charset="0"/>
              <a:cs typeface="Courier New" panose="02070309020205020404" pitchFamily="49" charset="0"/>
            </a:rPr>
            <a:t>verify</a:t>
          </a: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latin typeface="Courier New" panose="02070309020205020404" pitchFamily="49" charset="0"/>
              <a:cs typeface="Courier New" panose="02070309020205020404" pitchFamily="49" charset="0"/>
            </a:rPr>
            <a:t>kitchen destroy</a:t>
          </a: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Foundations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Foundations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s://docs.chef.io/inspec_reference.ht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key is platforms, which contains a list of all the platforms that Kitchen will test against when executed. This should be a list of all the platforms that you want your cookbook to support.</a:t>
            </a:r>
          </a:p>
          <a:p>
            <a:endParaRPr lang="en-US" dirty="0"/>
          </a:p>
          <a:p>
            <a:r>
              <a:rPr lang="en-US" dirty="0"/>
              <a:t>None of these platforms are ones that we</a:t>
            </a:r>
            <a:r>
              <a:rPr lang="en-US" baseline="0" dirty="0"/>
              <a:t> are interested in supporting. We can specify various different Operating Systems and Versions like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37198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key is suites, which contains a list of all the test suites that Kitchen will test against when executed. Each suite usually defines a unique combination of run lists that exercise all the recipes within a cookbook.</a:t>
            </a:r>
          </a:p>
          <a:p>
            <a:endParaRPr lang="en-US" dirty="0"/>
          </a:p>
          <a:p>
            <a:r>
              <a:rPr lang="en-US" dirty="0"/>
              <a:t>In this example, this suite is named 'default'.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134334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default suite will execute the run list containing</a:t>
            </a:r>
            <a:r>
              <a:rPr lang="en-US" baseline="0" dirty="0"/>
              <a:t> t</a:t>
            </a:r>
            <a:r>
              <a:rPr lang="en-US" dirty="0"/>
              <a:t>he workstation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1543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It is important to recognize that within the .</a:t>
            </a:r>
            <a:r>
              <a:rPr lang="en-US" dirty="0" err="1"/>
              <a:t>kitchen.yml</a:t>
            </a:r>
            <a:r>
              <a:rPr lang="en-US" dirty="0"/>
              <a:t> file we defined two fields that create a test matrix;</a:t>
            </a:r>
            <a:r>
              <a:rPr lang="en-US" baseline="0" dirty="0"/>
              <a:t> T</a:t>
            </a:r>
            <a:r>
              <a:rPr lang="en-US" dirty="0"/>
              <a:t>he number of platforms we want to support multiplied by the number of test suites that we defined.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50163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if we were to run this command on a local workstation, w</a:t>
            </a:r>
            <a:r>
              <a:rPr lang="en-US" dirty="0"/>
              <a:t>e can visualize this test matrix by running the command `kitchen list`. </a:t>
            </a:r>
          </a:p>
          <a:p>
            <a:endParaRPr lang="en-US" dirty="0"/>
          </a:p>
          <a:p>
            <a:r>
              <a:rPr lang="en-US" dirty="0"/>
              <a:t>In the output you can see that an instance is created in the list for every suite and every platform. In our current file we have one suite, named 'default', and two platforms. First the </a:t>
            </a:r>
            <a:r>
              <a:rPr lang="en-US" dirty="0" err="1"/>
              <a:t>ubuntu</a:t>
            </a:r>
            <a:r>
              <a:rPr lang="en-US" dirty="0"/>
              <a:t> 12.04</a:t>
            </a:r>
            <a:r>
              <a:rPr lang="en-US" baseline="0" dirty="0"/>
              <a:t> </a:t>
            </a:r>
            <a:r>
              <a:rPr lang="en-US" dirty="0"/>
              <a:t>platform.</a:t>
            </a:r>
          </a:p>
          <a:p>
            <a:endParaRPr lang="en-US" dirty="0"/>
          </a:p>
          <a:p>
            <a:r>
              <a:rPr lang="en-US" dirty="0"/>
              <a:t>Instructor Note: This</a:t>
            </a:r>
            <a:r>
              <a:rPr lang="en-US" baseline="0" dirty="0"/>
              <a:t> command will fail if ran on the workstations because the vagrant driver is still defined on the remote workstation. This is an example.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955366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centos 6.5 platform.</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This</a:t>
            </a:r>
            <a:r>
              <a:rPr lang="en-US" baseline="0" dirty="0"/>
              <a:t> command will fail if run on the workstations because the vagrant driver is still defined on the remote workstation. This is an example.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51247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Test Kitchen is tool that you will often use on your local workstation. That is why the default configuration file uses vagrant. Vagrant allows Test Kitchen to communicate with </a:t>
            </a:r>
            <a:r>
              <a:rPr lang="en-US" baseline="0" dirty="0" err="1"/>
              <a:t>VirtualBox</a:t>
            </a:r>
            <a:r>
              <a:rPr lang="en-US" baseline="0" dirty="0"/>
              <a:t> to provision test instance that you can easily spin up and tear down. However, </a:t>
            </a:r>
            <a:r>
              <a:rPr lang="en-US" baseline="0" dirty="0" err="1"/>
              <a:t>VirtualBox</a:t>
            </a:r>
            <a:r>
              <a:rPr lang="en-US" baseline="0" dirty="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We have provided a template file that has all the settings properly configured for our Training Amazon EC2 cloud. In the next series of steps we are going to copy that file into the cookbook and edit it with specific values.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691259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execute our tests using the tool Test Kitchen we need to be within the directory of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47726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a:solidFill>
                  <a:schemeClr val="tx1"/>
                </a:solidFill>
                <a:effectLst/>
                <a:latin typeface="Arial" panose="020B0604020202020204" pitchFamily="34" charset="0"/>
                <a:ea typeface="+mn-ea"/>
                <a:cs typeface="Arial" panose="020B0604020202020204" pitchFamily="34" charset="0"/>
              </a:rPr>
              <a:t>InSpec</a:t>
            </a:r>
            <a:r>
              <a:rPr lang="en-US" sz="1200" kern="1200" dirty="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We are changing the test path because the newer </a:t>
            </a:r>
            <a:r>
              <a:rPr lang="en-US" baseline="0" dirty="0" err="1"/>
              <a:t>ChefDK</a:t>
            </a:r>
            <a:r>
              <a:rPr lang="en-US" baseline="0" dirty="0"/>
              <a:t> we are using uses the </a:t>
            </a:r>
            <a:r>
              <a:rPr lang="de-DE" sz="1200" dirty="0" err="1"/>
              <a:t>test</a:t>
            </a:r>
            <a:r>
              <a:rPr lang="de-DE" sz="1200" dirty="0"/>
              <a:t>/</a:t>
            </a:r>
            <a:r>
              <a:rPr lang="de-DE" sz="1200" dirty="0" err="1"/>
              <a:t>integration</a:t>
            </a:r>
            <a:r>
              <a:rPr lang="de-DE" sz="1200" dirty="0"/>
              <a:t>/</a:t>
            </a:r>
            <a:r>
              <a:rPr lang="de-DE" sz="1200" dirty="0" err="1"/>
              <a:t>default</a:t>
            </a:r>
            <a:r>
              <a:rPr lang="en-US" baseline="0" dirty="0"/>
              <a:t> test path. The virtual workstation's </a:t>
            </a:r>
            <a:r>
              <a:rPr lang="en-US" sz="1200" dirty="0"/>
              <a:t>.</a:t>
            </a:r>
            <a:r>
              <a:rPr lang="en-US" sz="1200" dirty="0" err="1"/>
              <a:t>kitchen.yml</a:t>
            </a:r>
            <a:r>
              <a:rPr lang="en-US" sz="1200" dirty="0"/>
              <a:t> </a:t>
            </a:r>
            <a:r>
              <a:rPr lang="en-US" baseline="0" dirty="0"/>
              <a:t>template was a little older than </a:t>
            </a:r>
            <a:r>
              <a:rPr lang="en-US" baseline="0" dirty="0" err="1"/>
              <a:t>ChefDK</a:t>
            </a:r>
            <a:r>
              <a:rPr lang="en-US" baseline="0" dirty="0"/>
              <a:t> 3.1.0.</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277281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We are changing the test path because the newer </a:t>
            </a:r>
            <a:r>
              <a:rPr lang="en-US" baseline="0" dirty="0" err="1"/>
              <a:t>ChefDK</a:t>
            </a:r>
            <a:r>
              <a:rPr lang="en-US" baseline="0" dirty="0"/>
              <a:t> we are using uses the </a:t>
            </a:r>
            <a:r>
              <a:rPr lang="de-DE" sz="1200" dirty="0" err="1"/>
              <a:t>test</a:t>
            </a:r>
            <a:r>
              <a:rPr lang="de-DE" sz="1200" dirty="0"/>
              <a:t>/</a:t>
            </a:r>
            <a:r>
              <a:rPr lang="de-DE" sz="1200" dirty="0" err="1"/>
              <a:t>integration</a:t>
            </a:r>
            <a:r>
              <a:rPr lang="de-DE" sz="1200" dirty="0"/>
              <a:t>/</a:t>
            </a:r>
            <a:r>
              <a:rPr lang="de-DE" sz="1200" dirty="0" err="1"/>
              <a:t>default</a:t>
            </a:r>
            <a:r>
              <a:rPr lang="en-US" baseline="0" dirty="0"/>
              <a:t> test path. The virtual workstation's </a:t>
            </a:r>
            <a:r>
              <a:rPr lang="en-US" sz="1200" dirty="0"/>
              <a:t>.</a:t>
            </a:r>
            <a:r>
              <a:rPr lang="en-US" sz="1200" dirty="0" err="1"/>
              <a:t>kitchen.yml</a:t>
            </a:r>
            <a:r>
              <a:rPr lang="en-US" sz="1200" dirty="0"/>
              <a:t> </a:t>
            </a:r>
            <a:r>
              <a:rPr lang="en-US" baseline="0" dirty="0"/>
              <a:t>template was a little older than </a:t>
            </a:r>
            <a:r>
              <a:rPr lang="en-US" baseline="0" dirty="0" err="1"/>
              <a:t>ChefDK</a:t>
            </a:r>
            <a:r>
              <a:rPr lang="en-US" baseline="0" dirty="0"/>
              <a:t> 3.1.0.</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277281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It is important to recognize that within the .</a:t>
            </a:r>
            <a:r>
              <a:rPr lang="en-US" dirty="0" err="1"/>
              <a:t>kitchen.yml</a:t>
            </a:r>
            <a:r>
              <a:rPr lang="en-US" dirty="0"/>
              <a:t> file we defined two fields that create a test matrix;</a:t>
            </a:r>
            <a:r>
              <a:rPr lang="en-US" baseline="0" dirty="0"/>
              <a:t> t</a:t>
            </a:r>
            <a:r>
              <a:rPr lang="en-US" dirty="0"/>
              <a:t>he number of platforms we want to support multiplied by the number of test suites that we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32430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kitchen command is `kitchen create`.</a:t>
            </a:r>
          </a:p>
          <a:p>
            <a:endParaRPr lang="en-US" dirty="0"/>
          </a:p>
          <a:p>
            <a:r>
              <a:rPr lang="en-US" dirty="0"/>
              <a:t>To create an instance means to turn on virtual or cloud instances for the platforms specified in the kitchen configuration.</a:t>
            </a:r>
          </a:p>
          <a:p>
            <a:endParaRPr lang="en-US" dirty="0"/>
          </a:p>
          <a:p>
            <a:r>
              <a:rPr lang="en-US" dirty="0"/>
              <a:t>In our case, this command would use the ec2</a:t>
            </a:r>
            <a:r>
              <a:rPr lang="en-US" baseline="0" dirty="0"/>
              <a:t> driver to create a Windows 2012 R2 instance.</a:t>
            </a:r>
            <a:endParaRPr lang="en-US" dirty="0"/>
          </a:p>
          <a:p>
            <a:endParaRPr lang="en-US" dirty="0"/>
          </a:p>
          <a:p>
            <a:r>
              <a:rPr lang="en-US" dirty="0"/>
              <a:t>Instructor Note: The command does allow you to create specific instances by name or all instances that match a provided criteria.</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a:t>
            </a:r>
            <a:r>
              <a:rPr lang="en-US" baseline="0" dirty="0"/>
              <a:t> the recipes that we created work on another system similar to this one? Will they work in production?</a:t>
            </a:r>
          </a:p>
          <a:p>
            <a:endParaRPr lang="en-US" baseline="0" dirty="0"/>
          </a:p>
          <a:p>
            <a:r>
              <a:rPr lang="en-US" baseline="0" dirty="0"/>
              <a:t>When we develop our automation we need to start thinking about verifying it. Because it is all too common a story of automation failing when it reaches production because it was never validated against anything other than "my machine".</a:t>
            </a:r>
          </a:p>
          <a:p>
            <a:endParaRPr lang="en-US" dirty="0"/>
          </a:p>
          <a:p>
            <a:r>
              <a:rPr lang="en-US" dirty="0"/>
              <a:t>So how could we solve a problem like this?</a:t>
            </a:r>
          </a:p>
          <a:p>
            <a:endParaRPr lang="en-US" dirty="0"/>
          </a:p>
          <a:p>
            <a:r>
              <a:rPr lang="en-US" dirty="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a:p>
          <a:p>
            <a:r>
              <a:rPr lang="en-US" dirty="0"/>
              <a:t>This provides us,</a:t>
            </a:r>
            <a:r>
              <a:rPr lang="en-US" baseline="0" dirty="0"/>
              <a:t> </a:t>
            </a:r>
            <a:r>
              <a:rPr lang="en-US" dirty="0"/>
              <a:t>or anyone else on the team,</a:t>
            </a:r>
            <a:r>
              <a:rPr lang="en-US" baseline="0" dirty="0"/>
              <a:t> </a:t>
            </a:r>
            <a:r>
              <a:rPr lang="en-US" dirty="0"/>
              <a:t>the ability to make new changes with a less likely chance of breaking something. Whether returning to the cookbook code tomorrow or in six months.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Execute `kitchen converge` to validate that our workstation cookbook's default recipe is able to converge on the </a:t>
            </a:r>
            <a:r>
              <a:rPr lang="en-US" sz="1200" dirty="0"/>
              <a:t>Windows 2012 R2 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Instructor Note: This</a:t>
            </a:r>
            <a:r>
              <a:rPr lang="en-US" sz="1200" baseline="0" dirty="0"/>
              <a:t> process can easily take 5 minutes before the instance is ready and able to be converged. You might want to take a break at this point.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14573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 image gives us a instance to test our cookbooks but it still would leave us with the work of installing chef and applying the cookbook defined in our .</a:t>
            </a:r>
            <a:r>
              <a:rPr lang="en-US" dirty="0" err="1"/>
              <a:t>kitchen.yml</a:t>
            </a:r>
            <a:r>
              <a:rPr lang="en-US" dirty="0"/>
              <a:t> run list.</a:t>
            </a:r>
          </a:p>
          <a:p>
            <a:endParaRPr lang="en-US" dirty="0"/>
          </a:p>
          <a:p>
            <a:r>
              <a:rPr lang="en-US" dirty="0"/>
              <a:t>So let's</a:t>
            </a:r>
            <a:r>
              <a:rPr lang="en-US" baseline="0" dirty="0"/>
              <a:t> </a:t>
            </a:r>
            <a:r>
              <a:rPr lang="en-US" dirty="0"/>
              <a:t>introduce you to the second kitchen command: `kitchen converge`.</a:t>
            </a:r>
            <a:r>
              <a:rPr lang="en-US" baseline="0" dirty="0"/>
              <a:t> </a:t>
            </a:r>
            <a:r>
              <a:rPr lang="en-US" dirty="0"/>
              <a:t>Converging an instance will create the instance if it has not already been created. Then it will install chef and apply that cookbook to that instance.</a:t>
            </a:r>
            <a:r>
              <a:rPr lang="en-US" baseline="0" dirty="0"/>
              <a:t> </a:t>
            </a:r>
            <a:r>
              <a:rPr lang="en-US" dirty="0"/>
              <a:t>In our case, this command would take our image and install chef and apply the workstation cookbook's default recipe.</a:t>
            </a:r>
          </a:p>
          <a:p>
            <a:endParaRPr lang="en-US" dirty="0"/>
          </a:p>
          <a:p>
            <a:r>
              <a:rPr lang="en-US" dirty="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634595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Execute `kitchen converge` to validate that our workstation cookbook's default recipe is able to converge on the </a:t>
            </a:r>
            <a:r>
              <a:rPr lang="en-US" sz="1200"/>
              <a:t>Windows 2012 R2 </a:t>
            </a:r>
            <a:r>
              <a:rPr lang="en-US" sz="1200" dirty="0"/>
              <a:t>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Instructor Note: This</a:t>
            </a:r>
            <a:r>
              <a:rPr lang="en-US" sz="1200" baseline="0" dirty="0"/>
              <a:t> process can easily take 5 minutes before the instance is ready and able to be converged.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3935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test when kitchen converges a recipe?</a:t>
            </a:r>
          </a:p>
          <a:p>
            <a:endParaRPr lang="en-US" dirty="0"/>
          </a:p>
          <a:p>
            <a:r>
              <a:rPr lang="en-US" dirty="0"/>
              <a:t>What does it NOT test when kitchen converges a recipe?</a:t>
            </a:r>
          </a:p>
          <a:p>
            <a:endParaRPr lang="en-US" dirty="0"/>
          </a:p>
          <a:p>
            <a:r>
              <a:rPr lang="en-US" dirty="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4253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left to validate to ensure that the cookbook successfully applied the policy defined in the recipe?</a:t>
            </a:r>
          </a:p>
          <a:p>
            <a:endParaRPr lang="en-US" dirty="0"/>
          </a:p>
          <a:p>
            <a:r>
              <a:rPr lang="en-US" dirty="0"/>
              <a:t>Instructor Note: Converging the instance ensured that the recipe was able to install a package, write out a file, and start and enable a service. But what it was unable to check to see if the system was configured correctly -- is our instance serving up our custom home page.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368446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automation that automatically understands the intention defined in the recipes we create. To do that we will define our own automated test.</a:t>
            </a:r>
          </a:p>
          <a:p>
            <a:endParaRPr lang="en-US" dirty="0"/>
          </a:p>
          <a:p>
            <a:r>
              <a:rPr lang="en-US" dirty="0"/>
              <a:t>Let's explore testing by adding an</a:t>
            </a:r>
            <a:r>
              <a:rPr lang="en-US" baseline="0" dirty="0"/>
              <a:t> expectation that will validate that UAC has been properly disabled on our test instance.</a:t>
            </a:r>
          </a:p>
          <a:p>
            <a:endParaRPr lang="en-US" baseline="0" dirty="0"/>
          </a:p>
          <a:p>
            <a:r>
              <a:rPr lang="en-US" baseline="0" dirty="0"/>
              <a:t>To do that we are going to need to learn a few more kitchen commands and a way to express our expectations in a language called </a:t>
            </a:r>
            <a:r>
              <a:rPr lang="en-US" baseline="0" dirty="0" err="1"/>
              <a:t>InSpec</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218746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InSpec</a:t>
            </a:r>
            <a:r>
              <a:rPr lang="en-US" baseline="0" dirty="0"/>
              <a:t> </a:t>
            </a:r>
            <a:r>
              <a:rPr lang="en-US" dirty="0"/>
              <a:t>is one of many possible test frameworks that Test Kitchen supports. It is a popular choice for those doing Chef cookbook development because </a:t>
            </a:r>
            <a:r>
              <a:rPr lang="en-US" dirty="0" err="1"/>
              <a:t>InSpec</a:t>
            </a:r>
            <a:r>
              <a:rPr lang="en-US" dirty="0"/>
              <a:t> is written</a:t>
            </a:r>
            <a:r>
              <a:rPr lang="en-US" baseline="0" dirty="0"/>
              <a:t> by Chef and </a:t>
            </a:r>
            <a:r>
              <a:rPr lang="en-US" dirty="0"/>
              <a:t>is built on a Ruby testing framework named </a:t>
            </a:r>
            <a:r>
              <a:rPr lang="en-US" dirty="0" err="1"/>
              <a:t>RSpec</a:t>
            </a:r>
            <a:r>
              <a:rPr lang="en-US" dirty="0"/>
              <a:t>.</a:t>
            </a:r>
          </a:p>
          <a:p>
            <a:endParaRPr lang="en-US" dirty="0"/>
          </a:p>
          <a:p>
            <a:r>
              <a:rPr lang="en-US" dirty="0" err="1"/>
              <a:t>RSpec</a:t>
            </a:r>
            <a:r>
              <a:rPr lang="en-US" dirty="0"/>
              <a:t> is similar to Chef - as it is a Domain Specific Language, or DSL, layered on top of Ruby. Where Chef gives us a DSL to describe the policy of our system, </a:t>
            </a:r>
            <a:r>
              <a:rPr lang="en-US" dirty="0" err="1"/>
              <a:t>RSpec</a:t>
            </a:r>
            <a:r>
              <a:rPr lang="en-US" dirty="0"/>
              <a:t> allows us to describe the expectations of tests that we define. </a:t>
            </a:r>
            <a:r>
              <a:rPr lang="en-US" dirty="0" err="1"/>
              <a:t>InSpec</a:t>
            </a:r>
            <a:r>
              <a:rPr lang="en-US" dirty="0"/>
              <a:t> adds a number of helpers to </a:t>
            </a:r>
            <a:r>
              <a:rPr lang="en-US" dirty="0" err="1"/>
              <a:t>RSpec</a:t>
            </a:r>
            <a:r>
              <a:rPr lang="en-US" dirty="0"/>
              <a:t> to make it easy to test the state of a system.</a:t>
            </a:r>
          </a:p>
          <a:p>
            <a:endParaRPr lang="en-US"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dirty="0">
                <a:cs typeface="Courier New" panose="02070309020205020404" pitchFamily="49" charset="0"/>
                <a:hlinkClick r:id="rId3"/>
              </a:rPr>
              <a:t>https://docs.chef.io/inspec_reference.html</a:t>
            </a:r>
            <a:endParaRPr lang="en-US" sz="1200" dirty="0">
              <a:cs typeface="Courier New" panose="02070309020205020404" pitchFamily="49"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472390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a:t> expectations are expressed in examples that are asserted in different example groups.</a:t>
            </a:r>
            <a:endParaRPr lang="en-US" dirty="0"/>
          </a:p>
          <a:p>
            <a:endParaRPr lang="en-US" dirty="0"/>
          </a:p>
          <a:p>
            <a:r>
              <a:rPr lang="en-US" dirty="0"/>
              <a:t>RSpec</a:t>
            </a:r>
            <a:r>
              <a:rPr lang="en-US" baseline="0" dirty="0"/>
              <a:t> by itself grants us the framework, language, and tools. </a:t>
            </a:r>
            <a:r>
              <a:rPr lang="en-US" baseline="0" dirty="0" err="1"/>
              <a:t>InSpec</a:t>
            </a:r>
            <a:r>
              <a:rPr lang="en-US" baseline="0" dirty="0"/>
              <a:t> provides the knowledge about expressing expectations about the state of infrastructure.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993466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a:t>
            </a:r>
            <a:r>
              <a:rPr lang="en-US" baseline="0" dirty="0"/>
              <a:t> created an example specification (or spec) file. Before we talk about the </a:t>
            </a:r>
            <a:r>
              <a:rPr lang="en-US" baseline="0" dirty="0" err="1"/>
              <a:t>RSpec</a:t>
            </a:r>
            <a:r>
              <a:rPr lang="en-US" baseline="0" dirty="0"/>
              <a:t>/</a:t>
            </a:r>
            <a:r>
              <a:rPr lang="en-US" baseline="0" dirty="0" err="1"/>
              <a:t>InSpec</a:t>
            </a:r>
            <a:r>
              <a:rPr lang="en-US" baseline="0" dirty="0"/>
              <a:t> language lets explain the long file path and its importance.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597056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Let's take a moment to describe the reason behind this directory path. Within our cookbook we define a test directory and within that test directory we define another directory named smoke'. This is the basic file path that</a:t>
            </a:r>
            <a:r>
              <a:rPr lang="en-US" baseline="0" dirty="0"/>
              <a:t> </a:t>
            </a:r>
            <a:r>
              <a:rPr lang="en-US" dirty="0"/>
              <a:t>Test Kitchen expects to find the specifications defined in </a:t>
            </a:r>
            <a:r>
              <a:rPr lang="en-US" dirty="0" err="1"/>
              <a:t>InSpec</a:t>
            </a:r>
            <a:r>
              <a:rPr lang="en-US" dirty="0"/>
              <a:t>.</a:t>
            </a:r>
            <a:r>
              <a:rPr lang="en-US" baseline="0" dirty="0"/>
              <a:t> </a:t>
            </a:r>
            <a:r>
              <a:rPr lang="en-US" dirty="0"/>
              <a:t>The next part the path, 'smoke', corresponds to the path specified in the .</a:t>
            </a:r>
            <a:r>
              <a:rPr lang="en-US" dirty="0" err="1"/>
              <a:t>kitchen.yml</a:t>
            </a:r>
            <a:r>
              <a:rPr lang="en-US" dirty="0"/>
              <a:t>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72370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ruby</a:t>
            </a:r>
            <a:r>
              <a:rPr lang="en-US" baseline="0" dirty="0"/>
              <a:t> file, </a:t>
            </a:r>
            <a:r>
              <a:rPr lang="en-US" baseline="0" dirty="0" err="1"/>
              <a:t>default_test.rb</a:t>
            </a:r>
            <a:r>
              <a:rPr lang="en-US" baseline="0" dirty="0"/>
              <a:t>, contains the tests that we have defined. A test file is a Ruby file that contains domain specific language constructs that we use to express our desired state of the system.</a:t>
            </a:r>
          </a:p>
          <a:p>
            <a:endParaRPr lang="en-US" baseline="0" dirty="0"/>
          </a:p>
          <a:p>
            <a:r>
              <a:rPr lang="en-US" baseline="0" dirty="0"/>
              <a:t>Let's open this </a:t>
            </a:r>
            <a:r>
              <a:rPr lang="en-US" baseline="0" dirty="0" err="1"/>
              <a:t>default_test.rb</a:t>
            </a:r>
            <a:r>
              <a:rPr lang="en-US" baseline="0" dirty="0"/>
              <a:t> file and review the contents of it.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723702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ou</a:t>
            </a:r>
            <a:r>
              <a:rPr lang="en-US" dirty="0"/>
              <a:t>termost statement</a:t>
            </a:r>
            <a:r>
              <a:rPr lang="en-US" baseline="0" dirty="0"/>
              <a:t> is a conditional that states that when we want to evaluate the contents in between when we are not on Windows (e.g. </a:t>
            </a:r>
            <a:r>
              <a:rPr lang="en-US" baseline="0" dirty="0" err="1"/>
              <a:t>CentOS</a:t>
            </a:r>
            <a:r>
              <a:rPr lang="en-US" baseline="0" dirty="0"/>
              <a:t>, Ubuntu, </a:t>
            </a:r>
            <a:r>
              <a:rPr lang="en-US" baseline="0" dirty="0" err="1"/>
              <a:t>Debian</a:t>
            </a:r>
            <a:r>
              <a:rPr lang="en-US" baseline="0" dirty="0"/>
              <a:t>). </a:t>
            </a:r>
          </a:p>
          <a:p>
            <a:endParaRPr lang="en-US" baseline="0" dirty="0"/>
          </a:p>
          <a:p>
            <a:r>
              <a:rPr lang="en-US" baseline="0" dirty="0"/>
              <a:t>The inner describe has two parameters: The first is the the user resource named 'root' on the test instance. The second is the block which contains the expectations that we want to assert for the given resource.</a:t>
            </a:r>
          </a:p>
          <a:p>
            <a:endParaRPr lang="en-US" baseline="0" dirty="0"/>
          </a:p>
          <a:p>
            <a:r>
              <a:rPr lang="en-US" baseline="0" dirty="0"/>
              <a:t>Within the block we can define any number of expectations about the particular resource in the description. In this instance we are saying that we expect the user, named 'root', to exist on the instance.  After the expectation that has been defined is a skip. This skip is a reminder that the examples have been defined in this test file were automatically generated and should be updated or removed.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95126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example within the test file describes the port 80 on any operating system and states the expectation that it does not expect port 80 to be listening.</a:t>
            </a:r>
          </a:p>
          <a:p>
            <a:endParaRPr lang="en-US" baseline="0" dirty="0"/>
          </a:p>
          <a:p>
            <a:r>
              <a:rPr lang="en-US" baseline="0" dirty="0"/>
              <a:t>By default all operating systems will be examined. So this example would be evaluated and executed against every operating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95126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t>
            </a:r>
            <a:r>
              <a:rPr lang="en-US" dirty="0" err="1"/>
              <a:t>InSpec</a:t>
            </a:r>
            <a:r>
              <a:rPr lang="en-US" dirty="0"/>
              <a:t> example</a:t>
            </a:r>
            <a:r>
              <a:rPr lang="en-US" baseline="0" dirty="0"/>
              <a:t>.</a:t>
            </a:r>
          </a:p>
          <a:p>
            <a:endParaRPr lang="en-US" baseline="0" dirty="0"/>
          </a:p>
          <a:p>
            <a:r>
              <a:rPr lang="en-US" baseline="0" dirty="0"/>
              <a:t>We define a local variable named '</a:t>
            </a:r>
            <a:r>
              <a:rPr lang="en-US" baseline="0" dirty="0" err="1"/>
              <a:t>system_policies</a:t>
            </a:r>
            <a:r>
              <a:rPr lang="en-US" baseline="0" dirty="0"/>
              <a:t>' that will store the registry key that stores our particular key we want to verify. We use </a:t>
            </a:r>
            <a:r>
              <a:rPr lang="en-US" baseline="0" dirty="0" err="1"/>
              <a:t>RSpec's</a:t>
            </a:r>
            <a:r>
              <a:rPr lang="en-US" baseline="0" dirty="0"/>
              <a:t> 'describe' to begin to illustrate the element of our system that we are testing. </a:t>
            </a:r>
            <a:r>
              <a:rPr lang="en-US" baseline="0" dirty="0" err="1"/>
              <a:t>InSpec</a:t>
            </a:r>
            <a:r>
              <a:rPr lang="en-US" baseline="0" dirty="0"/>
              <a:t> </a:t>
            </a:r>
            <a:r>
              <a:rPr lang="en-US" baseline="0" dirty="0" err="1"/>
              <a:t>provids</a:t>
            </a:r>
            <a:r>
              <a:rPr lang="en-US" baseline="0" dirty="0"/>
              <a:t> a helper method named '</a:t>
            </a:r>
            <a:r>
              <a:rPr lang="en-US" baseline="0" dirty="0" err="1"/>
              <a:t>registry_key</a:t>
            </a:r>
            <a:r>
              <a:rPr lang="en-US" baseline="0" dirty="0"/>
              <a:t>' that allows to provide two parameters. The first parameter is a common name for the registry key. The second is the registry key itself which can be found inside the variable that we have defined.</a:t>
            </a:r>
          </a:p>
          <a:p>
            <a:endParaRPr lang="en-US" baseline="0" dirty="0"/>
          </a:p>
          <a:p>
            <a:r>
              <a:rPr lang="en-US" baseline="0" dirty="0"/>
              <a:t>Within the describe block we define an its block where we are targeting the particular key we are interested in examining. We want to ensure that the '</a:t>
            </a:r>
            <a:r>
              <a:rPr lang="en-US" baseline="0" dirty="0" err="1"/>
              <a:t>EnableLUA</a:t>
            </a:r>
            <a:r>
              <a:rPr lang="en-US" baseline="0" dirty="0"/>
              <a:t>' key has a value that is equal to zero.</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33482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now defined our first test. Now it is time to execute that test against our test instance.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7036523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kitchen command is `kitchen verify`.</a:t>
            </a:r>
          </a:p>
          <a:p>
            <a:endParaRPr lang="en-US" dirty="0"/>
          </a:p>
          <a:p>
            <a:r>
              <a:rPr lang="en-US" dirty="0"/>
              <a:t>To verify an instance means to:</a:t>
            </a:r>
            <a:r>
              <a:rPr lang="en-US" baseline="0" dirty="0"/>
              <a:t> c</a:t>
            </a:r>
            <a:r>
              <a:rPr lang="en-US" dirty="0"/>
              <a:t>reate a virtual or cloud instances, if needed;</a:t>
            </a:r>
            <a:r>
              <a:rPr lang="en-US" baseline="0" dirty="0"/>
              <a:t> c</a:t>
            </a:r>
            <a:r>
              <a:rPr lang="en-US" dirty="0"/>
              <a:t>onverge the instance, if needed;</a:t>
            </a:r>
            <a:r>
              <a:rPr lang="en-US" baseline="0" dirty="0"/>
              <a:t> a</a:t>
            </a:r>
            <a:r>
              <a:rPr lang="en-US" dirty="0"/>
              <a:t>nd then execute a collection of defined tests against the instance</a:t>
            </a:r>
          </a:p>
          <a:p>
            <a:endParaRPr lang="en-US" dirty="0"/>
          </a:p>
          <a:p>
            <a:r>
              <a:rPr lang="en-US" dirty="0"/>
              <a:t>In our case, our instance has already been created and converged so when we run `kitchen verify` it will execute the tests that we will later define.</a:t>
            </a:r>
          </a:p>
          <a:p>
            <a:endParaRPr lang="en-US" dirty="0"/>
          </a:p>
          <a:p>
            <a:r>
              <a:rPr lang="en-US" dirty="0"/>
              <a:t>Instructor Note:</a:t>
            </a:r>
            <a:r>
              <a:rPr lang="en-US" baseline="0" dirty="0"/>
              <a:t> It works as the other commands do with regard to parameters and targeting instances.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38128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 </a:t>
            </a:r>
            <a:r>
              <a:rPr lang="en-US" dirty="0"/>
              <a:t>into the workstation cookbook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61552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Now</a:t>
            </a:r>
            <a:r>
              <a:rPr lang="en-US" baseline="0" dirty="0"/>
              <a:t> </a:t>
            </a:r>
            <a:r>
              <a:rPr lang="en-US" dirty="0"/>
              <a:t>verify</a:t>
            </a:r>
            <a:r>
              <a:rPr lang="en-US" baseline="0" dirty="0"/>
              <a:t> our expectation </a:t>
            </a:r>
            <a:r>
              <a:rPr lang="en-US" dirty="0"/>
              <a:t>using the `kitchen verify` command. If</a:t>
            </a:r>
            <a:r>
              <a:rPr lang="en-US" baseline="0" dirty="0"/>
              <a:t> you have defined the test correctly and the system is in the desired state you should see a summary of the execution. Showing 1 example completed with 0 failures.</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7702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and the configuration file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a:t>
            </a:r>
            <a:r>
              <a:rPr lang="en-US" baseline="0" dirty="0"/>
              <a:t> you wrote and executed your first test.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46231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a:t>
            </a:r>
            <a:r>
              <a:rPr lang="en-US" baseline="0" dirty="0"/>
              <a:t> lab </a:t>
            </a:r>
            <a:r>
              <a:rPr lang="en-US" dirty="0"/>
              <a:t>exercise, we want you to define an</a:t>
            </a:r>
            <a:r>
              <a:rPr lang="en-US" baseline="0" dirty="0"/>
              <a:t> additional test to verify that the remaining registry key has been set properly.</a:t>
            </a:r>
          </a:p>
          <a:p>
            <a:endParaRPr lang="en-US" sz="1200" b="0" i="0" kern="1200" baseline="0" dirty="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a:solidFill>
                  <a:schemeClr val="tx1"/>
                </a:solidFill>
                <a:effectLst/>
                <a:latin typeface="Arial" panose="020B0604020202020204" pitchFamily="34" charset="0"/>
                <a:ea typeface="+mn-ea"/>
                <a:cs typeface="Arial" panose="020B0604020202020204" pitchFamily="34" charset="0"/>
              </a:rPr>
              <a:t>Instructor Note: </a:t>
            </a:r>
            <a:r>
              <a:rPr lang="en-US" sz="1200" kern="1200" dirty="0">
                <a:solidFill>
                  <a:schemeClr val="tx1"/>
                </a:solidFill>
                <a:latin typeface="Arial" panose="020B0604020202020204" pitchFamily="34" charset="0"/>
                <a:ea typeface="+mn-ea"/>
                <a:cs typeface="Arial" panose="020B0604020202020204" pitchFamily="34" charset="0"/>
              </a:rPr>
              <a:t>Allow</a:t>
            </a:r>
            <a:r>
              <a:rPr lang="en-US" sz="1200" kern="1200" baseline="0" dirty="0">
                <a:solidFill>
                  <a:schemeClr val="tx1"/>
                </a:solidFill>
                <a:latin typeface="Arial" panose="020B0604020202020204" pitchFamily="34" charset="0"/>
                <a:ea typeface="+mn-ea"/>
                <a:cs typeface="Arial" panose="020B0604020202020204" pitchFamily="34" charset="0"/>
              </a:rPr>
              <a:t> 8 </a:t>
            </a:r>
            <a:r>
              <a:rPr lang="en-US" sz="1200" kern="1200" dirty="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99407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94848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r>
              <a:rPr lang="en-US" dirty="0"/>
              <a:t>verify</a:t>
            </a:r>
            <a:r>
              <a:rPr lang="en-US" baseline="0" dirty="0"/>
              <a:t> our expectation </a:t>
            </a:r>
            <a:r>
              <a:rPr lang="en-US" dirty="0"/>
              <a:t>using the `kitchen verify` command. If</a:t>
            </a:r>
            <a:r>
              <a:rPr lang="en-US" baseline="0" dirty="0"/>
              <a:t> you have defined the test correctly and the system is in the desired state you should see a summary of the execution. Showing 2 examples completed with 0 failures.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983665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kitchen command is `kitchen destroy`.</a:t>
            </a:r>
          </a:p>
          <a:p>
            <a:endParaRPr lang="en-US" dirty="0"/>
          </a:p>
          <a:p>
            <a:r>
              <a:rPr lang="en-US" dirty="0"/>
              <a:t>Destroy is available at all stages and essentially cleans up the instance.</a:t>
            </a:r>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116924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 single command that encapsulates the entire workflow - that is `kitchen test`.</a:t>
            </a:r>
          </a:p>
          <a:p>
            <a:endParaRPr lang="en-US" dirty="0"/>
          </a:p>
          <a:p>
            <a:r>
              <a:rPr lang="en-US" dirty="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a:p>
          <a:p>
            <a:r>
              <a:rPr lang="en-US" dirty="0"/>
              <a:t>Traditionally this all-encompassing workflow is useful to ensure that we have a clean state when we start and we do not leave a mess behind us.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895615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are able to deploy the default website and verify that the website is </a:t>
            </a:r>
            <a:r>
              <a:rPr lang="en-US" baseline="0"/>
              <a:t>running successfully.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38316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Generally or specifically about test kitchen</a:t>
            </a:r>
            <a:r>
              <a:rPr lang="en-US" baseline="0" dirty="0"/>
              <a:t>, kitchen commands, kitchen configuration, </a:t>
            </a:r>
            <a:r>
              <a:rPr lang="en-US" baseline="0" dirty="0" err="1"/>
              <a:t>InSpec</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10411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test\integration\default\</a:t>
            </a:r>
            <a:r>
              <a:rPr lang="en-US" sz="1200" dirty="0" err="1"/>
              <a:t>server_test.rb</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Chef is to replace our existing tools, it is going to need to provide a way to make testing the policies more delightful.</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786968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need to run `kitchen </a:t>
            </a:r>
            <a:r>
              <a:rPr lang="en-US" dirty="0" err="1"/>
              <a:t>init</a:t>
            </a:r>
            <a:r>
              <a:rPr lang="en-US" dirty="0"/>
              <a:t>` because we already have a default kitchen file. We may still need to update it to accomplish our objectives so lets learn more about the various fields in the configuration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67187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key is driver, which has a single key-value pair that specifies the name of the driver Kitchen will use when executed. </a:t>
            </a:r>
          </a:p>
          <a:p>
            <a:endParaRPr lang="en-US" dirty="0"/>
          </a:p>
          <a:p>
            <a:r>
              <a:rPr lang="en-US" dirty="0"/>
              <a:t>The driver is responsible for creating the instance that we will use to test our cookbook. There are lots of different drivers available.</a:t>
            </a:r>
          </a:p>
          <a:p>
            <a:endParaRPr lang="en-US" dirty="0"/>
          </a:p>
          <a:p>
            <a:r>
              <a:rPr lang="en-US" dirty="0"/>
              <a:t>Instructor Note: Testing</a:t>
            </a:r>
            <a:r>
              <a:rPr lang="en-US" baseline="0" dirty="0"/>
              <a:t> on this remote workstation requires that we use a completely different kitchen configuration file. This configuration file is generated for use on local machines which is not ideal when working on a virtual machine in the cloud.</a:t>
            </a:r>
          </a:p>
          <a:p>
            <a:endParaRPr lang="en-US" baseline="0" dirty="0"/>
          </a:p>
          <a:p>
            <a:endParaRPr lang="en-US" baseline="0"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453903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key is </a:t>
            </a:r>
            <a:r>
              <a:rPr lang="en-US" dirty="0" err="1"/>
              <a:t>provisioner</a:t>
            </a:r>
            <a:r>
              <a:rPr lang="en-US" dirty="0"/>
              <a:t>, which also has a single key-value pair which is the name of the </a:t>
            </a:r>
            <a:r>
              <a:rPr lang="en-US" dirty="0" err="1"/>
              <a:t>provisioner</a:t>
            </a:r>
            <a:r>
              <a:rPr lang="en-US" dirty="0"/>
              <a:t> Kitchen will use when executed. This </a:t>
            </a:r>
            <a:r>
              <a:rPr lang="en-US" dirty="0" err="1"/>
              <a:t>provisioner</a:t>
            </a:r>
            <a:r>
              <a:rPr lang="en-US" dirty="0"/>
              <a:t> is responsible for how it applies code to the instance that the driver created. Here the default value is </a:t>
            </a:r>
            <a:r>
              <a:rPr lang="en-US" dirty="0" err="1"/>
              <a:t>chef_zero</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306444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2019</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Remotely</a:t>
            </a:r>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Modify File with Content Right</a:t>
            </a:r>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1219480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39751732"/>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2019</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docs.chef.io/inspec_reference.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docs.chef.io/inspec_reference.html%23registry-ke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kitchen.ci/docs/getting-started/creating-cookboo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Our Recipes in Virtual Environments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2019</a:t>
            </a:r>
            <a:r>
              <a:rPr lang="en-US" sz="1600" dirty="0">
                <a:solidFill>
                  <a:srgbClr val="7D868C"/>
                </a:solidFill>
              </a:rPr>
              <a:t>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Platforms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~\chef-repo\cookbooks\workstation\.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~\chef-repo\cookbooks\workstation\.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 Matrix</a:t>
            </a:r>
          </a:p>
        </p:txBody>
      </p:sp>
      <p:sp>
        <p:nvSpPr>
          <p:cNvPr id="3" name="Subtitle 2"/>
          <p:cNvSpPr>
            <a:spLocks noGrp="1"/>
          </p:cNvSpPr>
          <p:nvPr>
            <p:ph type="subTitle" idx="1"/>
          </p:nvPr>
        </p:nvSpPr>
        <p:spPr>
          <a:xfrm>
            <a:off x="3013753" y="3506117"/>
            <a:ext cx="10974132" cy="3781219"/>
          </a:xfrm>
        </p:spPr>
        <p:txBody>
          <a:bodyPr/>
          <a:lstStyle/>
          <a:p>
            <a:r>
              <a:rPr lang="en-US" dirty="0"/>
              <a:t>Kitchen defines a list of instances, or test matrix, based on the platforms multiplied by the suites.</a:t>
            </a:r>
          </a:p>
          <a:p>
            <a:endParaRPr lang="en-US" dirty="0"/>
          </a:p>
          <a:p>
            <a:pPr algn="ctr"/>
            <a:r>
              <a:rPr lang="en-US" dirty="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latin typeface="+mj-lt"/>
                <a:cs typeface="Courier New" panose="02070309020205020404" pitchFamily="49" charset="0"/>
              </a:rPr>
              <a:t>Running kitchen list </a:t>
            </a:r>
            <a:r>
              <a:rPr lang="en-US" dirty="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&gt; kitchen list</a:t>
            </a:r>
          </a:p>
          <a:p>
            <a:endParaRPr lang="en-US" dirty="0"/>
          </a:p>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default-centos-65    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0" name="Slide Number Placeholder 9"/>
          <p:cNvSpPr>
            <a:spLocks noGrp="1"/>
          </p:cNvSpPr>
          <p:nvPr>
            <p:ph type="sldNum" sz="quarter" idx="16"/>
          </p:nvPr>
        </p:nvSpPr>
        <p:spPr/>
        <p:txBody>
          <a:bodyPr/>
          <a:lstStyle/>
          <a:p>
            <a:fld id="{D3C6E21F-9381-4880-84FB-1E73165A9E9D}" type="slidenum">
              <a:rPr lang="en-US" smtClean="0"/>
              <a:pPr/>
              <a:t>14</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View the Kitchen Test Matrix</a:t>
            </a:r>
          </a:p>
        </p:txBody>
      </p:sp>
      <p:sp>
        <p:nvSpPr>
          <p:cNvPr id="3" name="Content Placeholder 2"/>
          <p:cNvSpPr>
            <a:spLocks noGrp="1"/>
          </p:cNvSpPr>
          <p:nvPr>
            <p:ph sz="quarter" idx="10"/>
          </p:nvPr>
        </p:nvSpPr>
        <p:spPr>
          <a:xfrm>
            <a:off x="1121104" y="1468470"/>
            <a:ext cx="14423693" cy="2570841"/>
          </a:xfrm>
        </p:spPr>
        <p:txBody>
          <a:bodyPr/>
          <a:lstStyle/>
          <a:p>
            <a:r>
              <a:rPr lang="en-US" dirty="0"/>
              <a:t>&gt; kitchen list</a:t>
            </a:r>
          </a:p>
          <a:p>
            <a:endParaRPr lang="en-US" dirty="0"/>
          </a:p>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default-centos-65    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0" name="Slide Number Placeholder 9"/>
          <p:cNvSpPr>
            <a:spLocks noGrp="1"/>
          </p:cNvSpPr>
          <p:nvPr>
            <p:ph type="sldNum" sz="quarter" idx="16"/>
          </p:nvPr>
        </p:nvSpPr>
        <p:spPr/>
        <p:txBody>
          <a:bodyPr/>
          <a:lstStyle/>
          <a:p>
            <a:fld id="{D3C6E21F-9381-4880-84FB-1E73165A9E9D}" type="slidenum">
              <a:rPr lang="en-US" smtClean="0"/>
              <a:pPr/>
              <a:t>15</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Courier New" panose="02070309020205020404" pitchFamily="49" charset="0"/>
              </a:rPr>
              <a:t>Virtualization</a:t>
            </a: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Vagrant is great for local development but when building cookbooks on a virtual machine in the cloud we will not need to use a local virtualization tool.</a:t>
            </a:r>
          </a:p>
          <a:p>
            <a:endParaRPr lang="en-US" dirty="0">
              <a:latin typeface="+mj-lt"/>
              <a:cs typeface="Courier New" panose="02070309020205020404" pitchFamily="49" charset="0"/>
            </a:endParaRPr>
          </a:p>
          <a:p>
            <a:r>
              <a:rPr lang="en-US" dirty="0">
                <a:latin typeface="+mj-lt"/>
                <a:cs typeface="Courier New" panose="02070309020205020404" pitchFamily="49" charset="0"/>
              </a:rPr>
              <a:t>Instead, we will ask Amazon EC2 to provision nodes for us to test against.</a:t>
            </a: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t>
            </a:r>
            <a:r>
              <a:rPr lang="en-US" dirty="0" smtClean="0"/>
              <a:t>cookbooks\workstation</a:t>
            </a:r>
            <a:endParaRPr lang="en-US" dirty="0"/>
          </a:p>
        </p:txBody>
      </p:sp>
      <p:sp>
        <p:nvSpPr>
          <p:cNvPr id="5" name="Title 4"/>
          <p:cNvSpPr>
            <a:spLocks noGrp="1"/>
          </p:cNvSpPr>
          <p:nvPr>
            <p:ph type="title"/>
          </p:nvPr>
        </p:nvSpPr>
        <p:spPr/>
        <p:txBody>
          <a:bodyPr/>
          <a:lstStyle/>
          <a:p>
            <a:r>
              <a:rPr lang="en-US" dirty="0"/>
              <a:t>Move into the Cookbook Directory</a:t>
            </a:r>
          </a:p>
        </p:txBody>
      </p:sp>
    </p:spTree>
    <p:extLst>
      <p:ext uri="{BB962C8B-B14F-4D97-AF65-F5344CB8AC3E}">
        <p14:creationId xmlns:p14="http://schemas.microsoft.com/office/powerpoint/2010/main" val="236125263"/>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fontScale="92500" lnSpcReduction="10000"/>
          </a:bodyPr>
          <a:lstStyle/>
          <a:p>
            <a:r>
              <a:rPr lang="en-US" dirty="0"/>
              <a:t>---</a:t>
            </a:r>
          </a:p>
          <a:p>
            <a:r>
              <a:rPr lang="en-US" dirty="0"/>
              <a:t>driver:</a:t>
            </a:r>
          </a:p>
          <a:p>
            <a:r>
              <a:rPr lang="en-US" dirty="0" smtClean="0"/>
              <a:t>  name: ec2</a:t>
            </a:r>
          </a:p>
          <a:p>
            <a:r>
              <a:rPr lang="en-US" dirty="0"/>
              <a:t> </a:t>
            </a:r>
            <a:r>
              <a:rPr lang="en-US" dirty="0" smtClean="0"/>
              <a:t> </a:t>
            </a:r>
            <a:r>
              <a:rPr lang="en-US" dirty="0" err="1" smtClean="0"/>
              <a:t>aws_ssh_key_id</a:t>
            </a:r>
            <a:r>
              <a:rPr lang="en-US" dirty="0" smtClean="0"/>
              <a:t>: visa-tk1</a:t>
            </a:r>
          </a:p>
          <a:p>
            <a:r>
              <a:rPr lang="en-US" dirty="0"/>
              <a:t> </a:t>
            </a:r>
            <a:r>
              <a:rPr lang="en-US" dirty="0" smtClean="0"/>
              <a:t> region: us-east-1</a:t>
            </a:r>
          </a:p>
          <a:p>
            <a:r>
              <a:rPr lang="en-US" dirty="0"/>
              <a:t> </a:t>
            </a:r>
            <a:r>
              <a:rPr lang="en-US" dirty="0" smtClean="0"/>
              <a:t> </a:t>
            </a:r>
            <a:r>
              <a:rPr lang="en-US" dirty="0" err="1" smtClean="0"/>
              <a:t>availability_zone</a:t>
            </a:r>
            <a:r>
              <a:rPr lang="en-US" dirty="0" smtClean="0"/>
              <a:t>: b</a:t>
            </a:r>
          </a:p>
          <a:p>
            <a:r>
              <a:rPr lang="en-US" dirty="0"/>
              <a:t> </a:t>
            </a:r>
            <a:r>
              <a:rPr lang="en-US" dirty="0" smtClean="0"/>
              <a:t> </a:t>
            </a:r>
            <a:r>
              <a:rPr lang="en-US" dirty="0" err="1" smtClean="0"/>
              <a:t>subnet_id</a:t>
            </a:r>
            <a:r>
              <a:rPr lang="en-US" dirty="0" smtClean="0"/>
              <a:t>: subnet-0028e52b</a:t>
            </a:r>
          </a:p>
          <a:p>
            <a:r>
              <a:rPr lang="en-US" dirty="0" smtClean="0"/>
              <a:t>  </a:t>
            </a:r>
            <a:r>
              <a:rPr lang="en-US" dirty="0" err="1" smtClean="0"/>
              <a:t>instance_type</a:t>
            </a:r>
            <a:r>
              <a:rPr lang="en-US" dirty="0" smtClean="0"/>
              <a:t>: t2.2xlarge</a:t>
            </a:r>
          </a:p>
          <a:p>
            <a:r>
              <a:rPr lang="en-US" dirty="0"/>
              <a:t> </a:t>
            </a:r>
            <a:r>
              <a:rPr lang="en-US" dirty="0" smtClean="0"/>
              <a:t> </a:t>
            </a:r>
            <a:r>
              <a:rPr lang="en-US" dirty="0" err="1" smtClean="0"/>
              <a:t>image_id</a:t>
            </a:r>
            <a:r>
              <a:rPr lang="en-US" dirty="0" smtClean="0"/>
              <a:t>: </a:t>
            </a:r>
            <a:r>
              <a:rPr lang="is-IS" dirty="0"/>
              <a:t>ami-0a37c3940b6d29915                </a:t>
            </a:r>
          </a:p>
          <a:p>
            <a:r>
              <a:rPr lang="is-IS" dirty="0"/>
              <a:t>  </a:t>
            </a:r>
            <a:endParaRPr lang="en-US" dirty="0" smtClean="0"/>
          </a:p>
          <a:p>
            <a:endParaRPr lang="en-US" dirty="0" smtClean="0"/>
          </a:p>
        </p:txBody>
      </p:sp>
      <p:sp>
        <p:nvSpPr>
          <p:cNvPr id="4" name="Text Placeholder 3"/>
          <p:cNvSpPr>
            <a:spLocks noGrp="1"/>
          </p:cNvSpPr>
          <p:nvPr>
            <p:ph type="body" sz="quarter" idx="11"/>
          </p:nvPr>
        </p:nvSpPr>
        <p:spPr/>
        <p:txBody>
          <a:bodyPr>
            <a:normAutofit fontScale="85000" lnSpcReduction="20000"/>
          </a:bodyPr>
          <a:lstStyle/>
          <a:p>
            <a:r>
              <a:rPr lang="en-US" dirty="0"/>
              <a:t>~</a:t>
            </a:r>
            <a:r>
              <a:rPr lang="en-US" dirty="0" smtClean="0"/>
              <a:t>/chef-repo/cookbook/workstation/</a:t>
            </a:r>
            <a:r>
              <a:rPr lang="en-US" dirty="0"/>
              <a:t>.</a:t>
            </a:r>
            <a:r>
              <a:rPr lang="en-US" dirty="0" err="1"/>
              <a:t>kitchen.yml</a:t>
            </a:r>
            <a:endParaRPr lang="en-US" dirty="0"/>
          </a:p>
        </p:txBody>
      </p:sp>
      <p:sp>
        <p:nvSpPr>
          <p:cNvPr id="12" name="Text Placeholder 5"/>
          <p:cNvSpPr>
            <a:spLocks noGrp="1"/>
          </p:cNvSpPr>
          <p:nvPr>
            <p:ph type="body" sz="quarter" idx="13"/>
          </p:nvPr>
        </p:nvSpPr>
        <p:spPr>
          <a:xfrm>
            <a:off x="1130983" y="3193143"/>
            <a:ext cx="14404975" cy="4717143"/>
          </a:xfrm>
        </p:spPr>
        <p:txBody>
          <a:bodyPr/>
          <a:lstStyle/>
          <a:p>
            <a:endParaRPr lang="en-US" dirty="0"/>
          </a:p>
        </p:txBody>
      </p:sp>
    </p:spTree>
    <p:extLst>
      <p:ext uri="{BB962C8B-B14F-4D97-AF65-F5344CB8AC3E}">
        <p14:creationId xmlns:p14="http://schemas.microsoft.com/office/powerpoint/2010/main" val="297431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lnSpcReduction="10000"/>
          </a:bodyPr>
          <a:lstStyle/>
          <a:p>
            <a:r>
              <a:rPr lang="is-IS" dirty="0" smtClean="0"/>
              <a:t>  </a:t>
            </a:r>
            <a:r>
              <a:rPr lang="en-US" dirty="0" err="1" smtClean="0"/>
              <a:t>instance_type</a:t>
            </a:r>
            <a:r>
              <a:rPr lang="en-US" dirty="0"/>
              <a:t>: t2.2xlarge</a:t>
            </a:r>
          </a:p>
          <a:p>
            <a:r>
              <a:rPr lang="en-US" dirty="0"/>
              <a:t>  </a:t>
            </a:r>
            <a:r>
              <a:rPr lang="en-US" dirty="0" err="1"/>
              <a:t>image_id</a:t>
            </a:r>
            <a:r>
              <a:rPr lang="en-US" dirty="0"/>
              <a:t>: </a:t>
            </a:r>
            <a:r>
              <a:rPr lang="is-IS" dirty="0"/>
              <a:t>ami-0a37c3940b6d29915                </a:t>
            </a:r>
            <a:r>
              <a:rPr lang="is-IS" dirty="0" smtClean="0"/>
              <a:t>  </a:t>
            </a:r>
          </a:p>
          <a:p>
            <a:r>
              <a:rPr lang="is-IS" dirty="0"/>
              <a:t> </a:t>
            </a:r>
            <a:r>
              <a:rPr lang="is-IS" dirty="0" smtClean="0"/>
              <a:t> security_group_ids</a:t>
            </a:r>
            <a:r>
              <a:rPr lang="is-IS" dirty="0"/>
              <a:t>: ["sg-3aa7a341"]            </a:t>
            </a:r>
          </a:p>
          <a:p>
            <a:r>
              <a:rPr lang="is-IS" dirty="0"/>
              <a:t>  retryable_tries: 120                           </a:t>
            </a:r>
          </a:p>
          <a:p>
            <a:r>
              <a:rPr lang="en-US" dirty="0" smtClean="0"/>
              <a:t>  </a:t>
            </a:r>
            <a:r>
              <a:rPr lang="hu-HU" sz="4000" dirty="0"/>
              <a:t>tags:</a:t>
            </a:r>
          </a:p>
          <a:p>
            <a:r>
              <a:rPr lang="en-US" sz="4000" dirty="0"/>
              <a:t>    # Replace </a:t>
            </a:r>
            <a:r>
              <a:rPr lang="en-US" sz="4000" dirty="0" smtClean="0"/>
              <a:t>YOURNAME</a:t>
            </a:r>
            <a:endParaRPr lang="en-US" sz="4000" dirty="0"/>
          </a:p>
          <a:p>
            <a:r>
              <a:rPr lang="en-US" sz="4000" dirty="0"/>
              <a:t>    Name: "</a:t>
            </a:r>
            <a:r>
              <a:rPr lang="en-US" sz="4000" dirty="0" smtClean="0"/>
              <a:t>YOURNAME HERE"</a:t>
            </a:r>
            <a:endParaRPr lang="en-US" sz="4000" dirty="0"/>
          </a:p>
          <a:p>
            <a:r>
              <a:rPr lang="en-US" sz="4000" dirty="0"/>
              <a:t>    created-by: "test-kitchen"</a:t>
            </a:r>
          </a:p>
          <a:p>
            <a:r>
              <a:rPr lang="en-US" sz="4000" dirty="0"/>
              <a:t>    user: &lt;%= ENV['USER'] %&gt;</a:t>
            </a:r>
          </a:p>
          <a:p>
            <a:endParaRPr lang="en-US" dirty="0" smtClean="0"/>
          </a:p>
          <a:p>
            <a:endParaRPr lang="en-US" dirty="0" smtClean="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2" name="Text Placeholder 5"/>
          <p:cNvSpPr>
            <a:spLocks noGrp="1"/>
          </p:cNvSpPr>
          <p:nvPr>
            <p:ph type="body" sz="quarter" idx="13"/>
          </p:nvPr>
        </p:nvSpPr>
        <p:spPr>
          <a:xfrm>
            <a:off x="1130983" y="3445195"/>
            <a:ext cx="14404975" cy="4465091"/>
          </a:xfrm>
        </p:spPr>
        <p:txBody>
          <a:bodyPr/>
          <a:lstStyle/>
          <a:p>
            <a:endParaRPr lang="en-US" dirty="0"/>
          </a:p>
        </p:txBody>
      </p:sp>
    </p:spTree>
    <p:extLst>
      <p:ext uri="{BB962C8B-B14F-4D97-AF65-F5344CB8AC3E}">
        <p14:creationId xmlns:p14="http://schemas.microsoft.com/office/powerpoint/2010/main" val="33841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Use Test Kitchen to verify your recipes converge on a virtual instance</a:t>
            </a:r>
          </a:p>
          <a:p>
            <a:pPr marL="918610" lvl="1" indent="-609585">
              <a:buFont typeface="Wingdings" panose="05000000000000000000" pitchFamily="2" charset="2"/>
              <a:buChar char="Ø"/>
            </a:pPr>
            <a:r>
              <a:rPr lang="en-US" dirty="0"/>
              <a:t>Refer to the </a:t>
            </a:r>
            <a:r>
              <a:rPr lang="en-US" dirty="0" err="1"/>
              <a:t>InSpec</a:t>
            </a:r>
            <a:r>
              <a:rPr lang="en-US" dirty="0"/>
              <a:t> documentation</a:t>
            </a:r>
          </a:p>
          <a:p>
            <a:pPr marL="918610" lvl="1" indent="-609585">
              <a:buFont typeface="Wingdings" panose="05000000000000000000" pitchFamily="2" charset="2"/>
              <a:buChar char="Ø"/>
            </a:pPr>
            <a:r>
              <a:rPr lang="en-US" dirty="0"/>
              <a:t>Write and execute tests</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a:bodyPr>
          <a:lstStyle/>
          <a:p>
            <a:r>
              <a:rPr lang="en-US" sz="3600" dirty="0" smtClean="0"/>
              <a:t>  created</a:t>
            </a:r>
            <a:r>
              <a:rPr lang="en-US" sz="3600" dirty="0"/>
              <a:t>-by: "test-kitchen"</a:t>
            </a:r>
          </a:p>
          <a:p>
            <a:r>
              <a:rPr lang="en-US" sz="3600" dirty="0"/>
              <a:t>  </a:t>
            </a:r>
            <a:r>
              <a:rPr lang="en-US" sz="3600" dirty="0" smtClean="0"/>
              <a:t>user</a:t>
            </a:r>
            <a:r>
              <a:rPr lang="en-US" sz="3600" dirty="0"/>
              <a:t>: &lt;%= ENV['USER'] %&gt;</a:t>
            </a:r>
          </a:p>
          <a:p>
            <a:r>
              <a:rPr lang="pl-PL" dirty="0"/>
              <a:t>     </a:t>
            </a:r>
            <a:endParaRPr lang="en-US" dirty="0" smtClean="0"/>
          </a:p>
          <a:p>
            <a:r>
              <a:rPr lang="en-US" dirty="0" smtClean="0"/>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Tree>
    <p:extLst>
      <p:ext uri="{BB962C8B-B14F-4D97-AF65-F5344CB8AC3E}">
        <p14:creationId xmlns:p14="http://schemas.microsoft.com/office/powerpoint/2010/main" val="90003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a:bodyPr>
          <a:lstStyle/>
          <a:p>
            <a:r>
              <a:rPr lang="en-US" dirty="0" smtClean="0"/>
              <a:t>verifier</a:t>
            </a:r>
            <a:r>
              <a:rPr lang="en-US" dirty="0"/>
              <a:t>:</a:t>
            </a:r>
          </a:p>
          <a:p>
            <a:r>
              <a:rPr lang="en-US" dirty="0"/>
              <a:t>  name: </a:t>
            </a:r>
            <a:r>
              <a:rPr lang="en-US" dirty="0" err="1"/>
              <a:t>inspec</a:t>
            </a:r>
            <a:endParaRPr lang="en-US" dirty="0"/>
          </a:p>
          <a:p>
            <a:endParaRPr lang="en-US" dirty="0"/>
          </a:p>
          <a:p>
            <a:r>
              <a:rPr lang="en-US" dirty="0" smtClean="0"/>
              <a:t>transport:</a:t>
            </a:r>
            <a:endParaRPr lang="en-US" dirty="0"/>
          </a:p>
          <a:p>
            <a:r>
              <a:rPr lang="en-US" dirty="0"/>
              <a:t>  </a:t>
            </a:r>
            <a:r>
              <a:rPr lang="en-US" dirty="0" smtClean="0"/>
              <a:t>name</a:t>
            </a:r>
            <a:r>
              <a:rPr lang="en-US" dirty="0"/>
              <a:t>: </a:t>
            </a:r>
            <a:r>
              <a:rPr lang="en-US" dirty="0" err="1" smtClean="0"/>
              <a:t>winrm</a:t>
            </a:r>
            <a:endParaRPr lang="en-US" dirty="0" smtClean="0"/>
          </a:p>
          <a:p>
            <a:r>
              <a:rPr lang="en-US" dirty="0"/>
              <a:t> </a:t>
            </a:r>
            <a:r>
              <a:rPr lang="en-US" dirty="0" smtClean="0"/>
              <a:t> elevated: true</a:t>
            </a:r>
          </a:p>
          <a:p>
            <a:r>
              <a:rPr lang="en-US" dirty="0" smtClean="0"/>
              <a:t>  username: Administrator</a:t>
            </a:r>
          </a:p>
          <a:p>
            <a:r>
              <a:rPr lang="en-US" dirty="0"/>
              <a:t> </a:t>
            </a:r>
            <a:r>
              <a:rPr lang="en-US" dirty="0" smtClean="0"/>
              <a:t> password: Cod3Can!</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3" name="Rectangle 12"/>
          <p:cNvSpPr/>
          <p:nvPr/>
        </p:nvSpPr>
        <p:spPr bwMode="auto">
          <a:xfrm>
            <a:off x="1171648" y="3953701"/>
            <a:ext cx="14394028" cy="3885577"/>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126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fontScale="92500" lnSpcReduction="20000"/>
          </a:bodyPr>
          <a:lstStyle/>
          <a:p>
            <a:r>
              <a:rPr lang="en-US" dirty="0" smtClean="0"/>
              <a:t>username: Administrator</a:t>
            </a:r>
          </a:p>
          <a:p>
            <a:r>
              <a:rPr lang="en-US" dirty="0"/>
              <a:t> </a:t>
            </a:r>
            <a:r>
              <a:rPr lang="en-US" dirty="0" smtClean="0"/>
              <a:t> password: Cod3Can!</a:t>
            </a:r>
          </a:p>
          <a:p>
            <a:endParaRPr lang="en-US" dirty="0" smtClean="0"/>
          </a:p>
          <a:p>
            <a:r>
              <a:rPr lang="en-US" dirty="0" smtClean="0"/>
              <a:t>platforms:</a:t>
            </a:r>
          </a:p>
          <a:p>
            <a:r>
              <a:rPr lang="en-US" dirty="0" smtClean="0"/>
              <a:t>  - name: windows-2012R2</a:t>
            </a:r>
          </a:p>
          <a:p>
            <a:r>
              <a:rPr lang="en-US" dirty="0" smtClean="0"/>
              <a:t>    driver:</a:t>
            </a:r>
          </a:p>
          <a:p>
            <a:r>
              <a:rPr lang="en-US" dirty="0" smtClean="0"/>
              <a:t>      customize:</a:t>
            </a:r>
          </a:p>
          <a:p>
            <a:r>
              <a:rPr lang="en-US" dirty="0" smtClean="0"/>
              <a:t>        memory: 4096</a:t>
            </a:r>
          </a:p>
          <a:p>
            <a:endParaRPr lang="en-US" dirty="0" smtClean="0"/>
          </a:p>
          <a:p>
            <a:r>
              <a:rPr lang="en-US" dirty="0" smtClean="0"/>
              <a:t>suites:</a:t>
            </a:r>
          </a:p>
          <a:p>
            <a:r>
              <a:rPr lang="en-US" dirty="0"/>
              <a:t> </a:t>
            </a:r>
            <a:r>
              <a:rPr lang="en-US" dirty="0" smtClean="0"/>
              <a:t> - name: default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3" name="Rectangle 12"/>
          <p:cNvSpPr/>
          <p:nvPr/>
        </p:nvSpPr>
        <p:spPr bwMode="auto">
          <a:xfrm>
            <a:off x="1156967" y="3610427"/>
            <a:ext cx="14394028" cy="2848429"/>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TextBox 4"/>
          <p:cNvSpPr txBox="1"/>
          <p:nvPr/>
        </p:nvSpPr>
        <p:spPr bwMode="white">
          <a:xfrm>
            <a:off x="-406400" y="51562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90764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fi-FI" dirty="0"/>
              <a:t>GL: </a:t>
            </a:r>
            <a:r>
              <a:rPr lang="en-US" dirty="0"/>
              <a:t>Add Your Name, Company &amp; Cookbook</a:t>
            </a:r>
          </a:p>
        </p:txBody>
      </p:sp>
      <p:sp>
        <p:nvSpPr>
          <p:cNvPr id="9" name="Content Placeholder 8"/>
          <p:cNvSpPr>
            <a:spLocks noGrp="1"/>
          </p:cNvSpPr>
          <p:nvPr>
            <p:ph sz="quarter" idx="10"/>
          </p:nvPr>
        </p:nvSpPr>
        <p:spPr>
          <a:xfrm>
            <a:off x="324400" y="2041214"/>
            <a:ext cx="15219232" cy="6107693"/>
          </a:xfrm>
        </p:spPr>
        <p:txBody>
          <a:bodyPr>
            <a:noAutofit/>
          </a:bodyPr>
          <a:lstStyle/>
          <a:p>
            <a:r>
              <a:rPr lang="de-DE" sz="3600" dirty="0" err="1" smtClean="0"/>
              <a:t>suites</a:t>
            </a:r>
            <a:r>
              <a:rPr lang="de-DE" sz="3600" dirty="0"/>
              <a:t>:</a:t>
            </a:r>
          </a:p>
          <a:p>
            <a:r>
              <a:rPr lang="de-DE" sz="3600" dirty="0"/>
              <a:t>  - </a:t>
            </a:r>
            <a:r>
              <a:rPr lang="de-DE" sz="3600" dirty="0" err="1"/>
              <a:t>name</a:t>
            </a:r>
            <a:r>
              <a:rPr lang="de-DE" sz="3600" dirty="0"/>
              <a:t>: </a:t>
            </a:r>
            <a:r>
              <a:rPr lang="de-DE" sz="3600" dirty="0" err="1"/>
              <a:t>default</a:t>
            </a:r>
            <a:endParaRPr lang="de-DE" sz="3600" dirty="0"/>
          </a:p>
          <a:p>
            <a:r>
              <a:rPr lang="de-DE" sz="3600" dirty="0"/>
              <a:t>    </a:t>
            </a:r>
            <a:r>
              <a:rPr lang="de-DE" sz="3600" dirty="0" err="1"/>
              <a:t>run_list</a:t>
            </a:r>
            <a:r>
              <a:rPr lang="de-DE" sz="3600" dirty="0"/>
              <a:t>:</a:t>
            </a:r>
          </a:p>
          <a:p>
            <a:r>
              <a:rPr lang="de-DE" sz="3600" dirty="0" smtClean="0"/>
              <a:t>	  - </a:t>
            </a:r>
            <a:r>
              <a:rPr lang="de-DE" sz="3600" dirty="0" err="1" smtClean="0"/>
              <a:t>recipe</a:t>
            </a:r>
            <a:r>
              <a:rPr lang="de-DE" sz="3600" dirty="0" smtClean="0"/>
              <a:t>[</a:t>
            </a:r>
            <a:r>
              <a:rPr lang="de-DE" sz="3600" dirty="0" err="1" smtClean="0"/>
              <a:t>workstation</a:t>
            </a:r>
            <a:r>
              <a:rPr lang="de-DE" sz="3600" dirty="0" smtClean="0"/>
              <a:t>::</a:t>
            </a:r>
            <a:r>
              <a:rPr lang="de-DE" sz="3600" dirty="0" err="1" smtClean="0"/>
              <a:t>default</a:t>
            </a:r>
            <a:r>
              <a:rPr lang="de-DE" sz="3600" dirty="0" smtClean="0"/>
              <a:t>]</a:t>
            </a:r>
          </a:p>
          <a:p>
            <a:r>
              <a:rPr lang="de-DE" sz="3600" dirty="0" smtClean="0"/>
              <a:t>    </a:t>
            </a:r>
            <a:r>
              <a:rPr lang="de-DE" sz="3600" dirty="0" err="1"/>
              <a:t>verifier</a:t>
            </a:r>
            <a:r>
              <a:rPr lang="de-DE" sz="3600" dirty="0"/>
              <a:t>:</a:t>
            </a:r>
          </a:p>
          <a:p>
            <a:r>
              <a:rPr lang="de-DE" sz="3600" dirty="0"/>
              <a:t>      </a:t>
            </a:r>
            <a:r>
              <a:rPr lang="de-DE" sz="3600" dirty="0" err="1"/>
              <a:t>inspec_tests</a:t>
            </a:r>
            <a:r>
              <a:rPr lang="de-DE" sz="3600" dirty="0"/>
              <a:t>:</a:t>
            </a:r>
          </a:p>
          <a:p>
            <a:r>
              <a:rPr lang="de-DE" sz="3600" dirty="0"/>
              <a:t>        - </a:t>
            </a:r>
            <a:r>
              <a:rPr lang="de-DE" sz="3600" dirty="0" err="1"/>
              <a:t>test</a:t>
            </a:r>
            <a:r>
              <a:rPr lang="de-DE" sz="3600" dirty="0"/>
              <a:t>/</a:t>
            </a:r>
            <a:r>
              <a:rPr lang="de-DE" sz="3600" dirty="0" err="1"/>
              <a:t>integration</a:t>
            </a:r>
            <a:r>
              <a:rPr lang="de-DE" sz="3600" dirty="0"/>
              <a:t>/</a:t>
            </a:r>
            <a:r>
              <a:rPr lang="de-DE" sz="3600" dirty="0" err="1"/>
              <a:t>default</a:t>
            </a:r>
            <a:endParaRPr lang="de-DE" sz="3600" dirty="0"/>
          </a:p>
          <a:p>
            <a:endParaRPr lang="de-DE" sz="3600" dirty="0"/>
          </a:p>
        </p:txBody>
      </p:sp>
      <p:sp>
        <p:nvSpPr>
          <p:cNvPr id="5" name="Text Placeholder 4"/>
          <p:cNvSpPr>
            <a:spLocks noGrp="1"/>
          </p:cNvSpPr>
          <p:nvPr>
            <p:ph type="body" sz="quarter" idx="11"/>
          </p:nvPr>
        </p:nvSpPr>
        <p:spPr/>
        <p:txBody>
          <a:bodyPr>
            <a:noAutofit/>
          </a:bodyPr>
          <a:lstStyle/>
          <a:p>
            <a:r>
              <a:rPr lang="en-US" sz="4000" dirty="0"/>
              <a:t>~/chef-repo/cookbook/workstation/.</a:t>
            </a:r>
            <a:r>
              <a:rPr lang="en-US" sz="4000" dirty="0" err="1"/>
              <a:t>kitchen.yml</a:t>
            </a:r>
            <a:endParaRPr lang="en-US" sz="4000" dirty="0"/>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3" name="Slide Number Placeholder 2"/>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4" name="Rectangle 13"/>
          <p:cNvSpPr/>
          <p:nvPr/>
        </p:nvSpPr>
        <p:spPr bwMode="auto">
          <a:xfrm>
            <a:off x="4437201" y="6073551"/>
            <a:ext cx="3153433" cy="5686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TextBox 16"/>
          <p:cNvSpPr txBox="1"/>
          <p:nvPr/>
        </p:nvSpPr>
        <p:spPr bwMode="white">
          <a:xfrm>
            <a:off x="8302893" y="7418860"/>
            <a:ext cx="7150608" cy="629427"/>
          </a:xfrm>
          <a:prstGeom prst="rect">
            <a:avLst/>
          </a:prstGeom>
        </p:spPr>
        <p:txBody>
          <a:bodyPr vert="horz" wrap="square" lIns="91440" tIns="91440" rIns="91440" bIns="91440" rtlCol="0">
            <a:noAutofit/>
          </a:bodyPr>
          <a:lstStyle/>
          <a:p>
            <a:r>
              <a:rPr lang="en-US" dirty="0">
                <a:solidFill>
                  <a:schemeClr val="accent1"/>
                </a:solidFill>
              </a:rPr>
              <a:t>Line 40 </a:t>
            </a:r>
            <a:r>
              <a:rPr lang="mr-IN" dirty="0">
                <a:solidFill>
                  <a:schemeClr val="accent1"/>
                </a:solidFill>
              </a:rPr>
              <a:t>–</a:t>
            </a:r>
            <a:r>
              <a:rPr lang="en-US" dirty="0">
                <a:solidFill>
                  <a:schemeClr val="accent1"/>
                </a:solidFill>
              </a:rPr>
              <a:t> Replace ‘smoke’ with ‘integration’ </a:t>
            </a:r>
          </a:p>
        </p:txBody>
      </p:sp>
      <p:cxnSp>
        <p:nvCxnSpPr>
          <p:cNvPr id="18" name="Straight Arrow Connector 17"/>
          <p:cNvCxnSpPr>
            <a:stCxn id="17" idx="1"/>
          </p:cNvCxnSpPr>
          <p:nvPr/>
        </p:nvCxnSpPr>
        <p:spPr>
          <a:xfrm flipH="1" flipV="1">
            <a:off x="7619829" y="6656817"/>
            <a:ext cx="683064" cy="1076757"/>
          </a:xfrm>
          <a:prstGeom prst="straightConnector1">
            <a:avLst/>
          </a:prstGeom>
          <a:ln>
            <a:solidFill>
              <a:schemeClr val="accent1"/>
            </a:solidFill>
            <a:headEnd w="lg" len="lg"/>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254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fi-FI" dirty="0" smtClean="0"/>
              <a:t>Complete </a:t>
            </a:r>
            <a:r>
              <a:rPr lang="fi-FI" dirty="0" err="1" smtClean="0"/>
              <a:t>File</a:t>
            </a:r>
            <a:r>
              <a:rPr lang="fi-FI" dirty="0" smtClean="0"/>
              <a:t> </a:t>
            </a:r>
            <a:r>
              <a:rPr lang="fi-FI" dirty="0" err="1" smtClean="0"/>
              <a:t>Can</a:t>
            </a:r>
            <a:r>
              <a:rPr lang="fi-FI" dirty="0" smtClean="0"/>
              <a:t> </a:t>
            </a:r>
            <a:r>
              <a:rPr lang="fi-FI" dirty="0" err="1" smtClean="0"/>
              <a:t>Be</a:t>
            </a:r>
            <a:r>
              <a:rPr lang="fi-FI" dirty="0" smtClean="0"/>
              <a:t> </a:t>
            </a:r>
            <a:r>
              <a:rPr lang="fi-FI" dirty="0" err="1" smtClean="0"/>
              <a:t>Downloaded</a:t>
            </a:r>
            <a:endParaRPr lang="en-US" dirty="0"/>
          </a:p>
        </p:txBody>
      </p:sp>
      <p:sp>
        <p:nvSpPr>
          <p:cNvPr id="9" name="Content Placeholder 8"/>
          <p:cNvSpPr>
            <a:spLocks noGrp="1"/>
          </p:cNvSpPr>
          <p:nvPr>
            <p:ph sz="quarter" idx="10"/>
          </p:nvPr>
        </p:nvSpPr>
        <p:spPr>
          <a:xfrm>
            <a:off x="324400" y="2041214"/>
            <a:ext cx="15219232" cy="6107693"/>
          </a:xfrm>
        </p:spPr>
        <p:txBody>
          <a:bodyPr>
            <a:noAutofit/>
          </a:bodyPr>
          <a:lstStyle/>
          <a:p>
            <a:endParaRPr lang="de-DE" sz="3600" dirty="0"/>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3" name="Slide Number Placeholder 2"/>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7" name="TextBox 16"/>
          <p:cNvSpPr txBox="1"/>
          <p:nvPr/>
        </p:nvSpPr>
        <p:spPr bwMode="white">
          <a:xfrm>
            <a:off x="1794142" y="3338985"/>
            <a:ext cx="11858357" cy="629427"/>
          </a:xfrm>
          <a:prstGeom prst="rect">
            <a:avLst/>
          </a:prstGeom>
        </p:spPr>
        <p:txBody>
          <a:bodyPr vert="horz" wrap="square" lIns="91440" tIns="91440" rIns="91440" bIns="91440" rtlCol="0">
            <a:noAutofit/>
          </a:bodyPr>
          <a:lstStyle/>
          <a:p>
            <a:r>
              <a:rPr lang="en-US" sz="4400" b="1" dirty="0"/>
              <a:t>https://</a:t>
            </a:r>
            <a:r>
              <a:rPr lang="en-US" sz="4400" b="1" dirty="0" err="1"/>
              <a:t>tinyurl.com</a:t>
            </a:r>
            <a:r>
              <a:rPr lang="en-US" sz="4400" b="1" dirty="0"/>
              <a:t>/ybd7qq8w</a:t>
            </a:r>
            <a:endParaRPr lang="en-US" sz="4400" dirty="0">
              <a:solidFill>
                <a:schemeClr val="accent1"/>
              </a:solidFill>
            </a:endParaRPr>
          </a:p>
        </p:txBody>
      </p:sp>
    </p:spTree>
    <p:extLst>
      <p:ext uri="{BB962C8B-B14F-4D97-AF65-F5344CB8AC3E}">
        <p14:creationId xmlns:p14="http://schemas.microsoft.com/office/powerpoint/2010/main" val="243046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&gt; </a:t>
            </a:r>
            <a:r>
              <a:rPr lang="en-US" dirty="0" smtClean="0"/>
              <a:t>cd ~</a:t>
            </a:r>
            <a:endParaRPr lang="en-US" dirty="0"/>
          </a:p>
        </p:txBody>
      </p:sp>
      <p:sp>
        <p:nvSpPr>
          <p:cNvPr id="4" name="Content Placeholder 3"/>
          <p:cNvSpPr>
            <a:spLocks noGrp="1"/>
          </p:cNvSpPr>
          <p:nvPr>
            <p:ph sz="quarter" idx="12"/>
          </p:nvPr>
        </p:nvSpPr>
        <p:spPr>
          <a:xfrm>
            <a:off x="1141888" y="281088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AWS Credentials file</a:t>
            </a:r>
            <a:endParaRPr lang="en-US" dirty="0"/>
          </a:p>
        </p:txBody>
      </p:sp>
      <p:sp>
        <p:nvSpPr>
          <p:cNvPr id="6" name="Text Placeholder 2"/>
          <p:cNvSpPr txBox="1">
            <a:spLocks/>
          </p:cNvSpPr>
          <p:nvPr/>
        </p:nvSpPr>
        <p:spPr bwMode="white">
          <a:xfrm>
            <a:off x="1146504" y="2683349"/>
            <a:ext cx="14422528" cy="729785"/>
          </a:xfrm>
          <a:prstGeom prst="rect">
            <a:avLst/>
          </a:prstGeom>
          <a:solidFill>
            <a:schemeClr val="tx2"/>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2800" b="1" kern="1200" baseline="0">
                <a:solidFill>
                  <a:schemeClr val="bg1"/>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&gt; </a:t>
            </a:r>
            <a:r>
              <a:rPr lang="en-US" dirty="0" err="1"/>
              <a:t>m</a:t>
            </a:r>
            <a:r>
              <a:rPr lang="en-US" dirty="0" err="1" smtClean="0"/>
              <a:t>kdir</a:t>
            </a:r>
            <a:r>
              <a:rPr lang="en-US" dirty="0" smtClean="0"/>
              <a:t> .</a:t>
            </a:r>
            <a:r>
              <a:rPr lang="en-US" dirty="0" err="1" smtClean="0"/>
              <a:t>aws</a:t>
            </a:r>
            <a:endParaRPr lang="en-US" dirty="0"/>
          </a:p>
        </p:txBody>
      </p:sp>
    </p:spTree>
    <p:extLst>
      <p:ext uri="{BB962C8B-B14F-4D97-AF65-F5344CB8AC3E}">
        <p14:creationId xmlns:p14="http://schemas.microsoft.com/office/powerpoint/2010/main" val="1117721108"/>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Create the AWS Credentials file</a:t>
            </a:r>
            <a:endParaRPr lang="en-US" dirty="0"/>
          </a:p>
        </p:txBody>
      </p:sp>
      <p:sp>
        <p:nvSpPr>
          <p:cNvPr id="8" name="TextBox 7"/>
          <p:cNvSpPr txBox="1"/>
          <p:nvPr/>
        </p:nvSpPr>
        <p:spPr bwMode="white">
          <a:xfrm>
            <a:off x="779971" y="2387600"/>
            <a:ext cx="914400" cy="914400"/>
          </a:xfrm>
          <a:prstGeom prst="rect">
            <a:avLst/>
          </a:prstGeom>
        </p:spPr>
        <p:txBody>
          <a:bodyPr vert="horz" wrap="none" lIns="91440" tIns="91440" rIns="91440" bIns="91440" rtlCol="0">
            <a:noAutofit/>
          </a:bodyPr>
          <a:lstStyle/>
          <a:p>
            <a:r>
              <a:rPr lang="en-US" sz="4400" b="1" dirty="0" smtClean="0"/>
              <a:t>Download from </a:t>
            </a:r>
            <a:r>
              <a:rPr lang="en-US" sz="4400" b="1" dirty="0"/>
              <a:t>https://</a:t>
            </a:r>
            <a:r>
              <a:rPr lang="en-US" sz="4400" b="1" dirty="0" err="1"/>
              <a:t>tinyurl.com</a:t>
            </a:r>
            <a:r>
              <a:rPr lang="en-US" sz="4400" b="1" dirty="0"/>
              <a:t>/y824euq7</a:t>
            </a:r>
            <a:r>
              <a:rPr lang="en-US" sz="4400" b="1" dirty="0" smtClean="0"/>
              <a:t> </a:t>
            </a:r>
          </a:p>
          <a:p>
            <a:endParaRPr lang="en-US" sz="4400" b="1" dirty="0"/>
          </a:p>
          <a:p>
            <a:r>
              <a:rPr lang="en-US" sz="4400" b="1" dirty="0" smtClean="0"/>
              <a:t>Place in ~/.</a:t>
            </a:r>
            <a:r>
              <a:rPr lang="en-US" sz="4400" b="1" dirty="0" err="1" smtClean="0"/>
              <a:t>aws</a:t>
            </a:r>
            <a:r>
              <a:rPr lang="en-US" sz="4400" b="1" dirty="0" smtClean="0"/>
              <a:t>/credentials</a:t>
            </a:r>
          </a:p>
          <a:p>
            <a:endParaRPr lang="en-US" sz="4400" dirty="0"/>
          </a:p>
          <a:p>
            <a:r>
              <a:rPr lang="en-US" sz="3600" dirty="0"/>
              <a:t>[default] </a:t>
            </a:r>
            <a:endParaRPr lang="en-US" sz="3600" dirty="0" smtClean="0"/>
          </a:p>
          <a:p>
            <a:r>
              <a:rPr lang="en-US" sz="3600" dirty="0" err="1" smtClean="0"/>
              <a:t>aws_access_key_id</a:t>
            </a:r>
            <a:r>
              <a:rPr lang="en-US" sz="3600" dirty="0" smtClean="0"/>
              <a:t> </a:t>
            </a:r>
            <a:r>
              <a:rPr lang="en-US" sz="3600" dirty="0"/>
              <a:t>= AKIAI6Y5IS67EBHWTK3A </a:t>
            </a:r>
            <a:endParaRPr lang="en-US" sz="3600" dirty="0" smtClean="0"/>
          </a:p>
          <a:p>
            <a:r>
              <a:rPr lang="en-US" sz="3600" dirty="0" err="1" smtClean="0"/>
              <a:t>aws_secret_access_key</a:t>
            </a:r>
            <a:r>
              <a:rPr lang="en-US" sz="3600" dirty="0" smtClean="0"/>
              <a:t> </a:t>
            </a:r>
            <a:r>
              <a:rPr lang="en-US" sz="3600" dirty="0"/>
              <a:t>= kDzOEnb0V9rjsI2uh7YaOfrgrXAjp1fwt7i16DMq</a:t>
            </a:r>
            <a:endParaRPr lang="en-US" sz="3600" b="1" dirty="0" smtClean="0"/>
          </a:p>
        </p:txBody>
      </p:sp>
    </p:spTree>
    <p:extLst>
      <p:ext uri="{BB962C8B-B14F-4D97-AF65-F5344CB8AC3E}">
        <p14:creationId xmlns:p14="http://schemas.microsoft.com/office/powerpoint/2010/main" val="1992135124"/>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List</a:t>
            </a:r>
          </a:p>
        </p:txBody>
      </p:sp>
      <p:sp>
        <p:nvSpPr>
          <p:cNvPr id="3" name="Content Placeholder 2"/>
          <p:cNvSpPr>
            <a:spLocks noGrp="1"/>
          </p:cNvSpPr>
          <p:nvPr>
            <p:ph type="subTitle" idx="1"/>
          </p:nvPr>
        </p:nvSpPr>
        <p:spPr>
          <a:xfrm>
            <a:off x="1671638" y="3271838"/>
            <a:ext cx="12319000" cy="4553028"/>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Running </a:t>
            </a:r>
            <a:r>
              <a:rPr lang="en-US" b="1" dirty="0">
                <a:latin typeface="Courier New" charset="0"/>
                <a:ea typeface="Courier New" charset="0"/>
                <a:cs typeface="Courier New" charset="0"/>
              </a:rPr>
              <a:t>kitchen list</a:t>
            </a:r>
            <a:r>
              <a:rPr lang="en-US" dirty="0">
                <a:cs typeface="Courier New" panose="02070309020205020404" pitchFamily="49" charset="0"/>
              </a:rPr>
              <a:t> will show that matrix.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84245849"/>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sz="2400" dirty="0"/>
              <a:t>Instance           Driver  Provisioner  Verifier  Transport  Last Action </a:t>
            </a:r>
          </a:p>
          <a:p>
            <a:r>
              <a:rPr lang="en-US" sz="2300" dirty="0"/>
              <a:t>default</a:t>
            </a:r>
            <a:r>
              <a:rPr lang="en-US" sz="2300" dirty="0" smtClean="0"/>
              <a:t>-windows-2012R2  EC2  </a:t>
            </a:r>
            <a:r>
              <a:rPr lang="en-US" sz="2300" dirty="0" err="1"/>
              <a:t>ChefZero</a:t>
            </a:r>
            <a:r>
              <a:rPr lang="en-US" sz="2300" dirty="0"/>
              <a:t>     </a:t>
            </a:r>
            <a:r>
              <a:rPr lang="en-US" sz="2300" dirty="0" err="1"/>
              <a:t>InSpec</a:t>
            </a:r>
            <a:r>
              <a:rPr lang="en-US" sz="2300" dirty="0"/>
              <a:t>    </a:t>
            </a:r>
            <a:r>
              <a:rPr lang="en-US" sz="2300" dirty="0" err="1" smtClean="0"/>
              <a:t>Winrm</a:t>
            </a:r>
            <a:r>
              <a:rPr lang="en-US" sz="2300" dirty="0" smtClean="0"/>
              <a:t>        </a:t>
            </a:r>
            <a:r>
              <a:rPr lang="en-US" sz="2300" dirty="0"/>
              <a:t>&lt;Not Created</a:t>
            </a:r>
            <a:r>
              <a:rPr lang="en-US" sz="2300" dirty="0" smtClean="0"/>
              <a:t>&gt;</a:t>
            </a:r>
            <a:endParaRPr lang="en-US" sz="2300" dirty="0"/>
          </a:p>
        </p:txBody>
      </p:sp>
      <p:sp>
        <p:nvSpPr>
          <p:cNvPr id="3" name="Text Placeholder 2"/>
          <p:cNvSpPr>
            <a:spLocks noGrp="1"/>
          </p:cNvSpPr>
          <p:nvPr>
            <p:ph type="body" sz="quarter" idx="11"/>
          </p:nvPr>
        </p:nvSpPr>
        <p:spPr/>
        <p:txBody>
          <a:bodyPr/>
          <a:lstStyle/>
          <a:p>
            <a:r>
              <a:rPr lang="en-US" dirty="0"/>
              <a:t>&gt; kitchen list</a:t>
            </a:r>
          </a:p>
        </p:txBody>
      </p:sp>
      <p:sp>
        <p:nvSpPr>
          <p:cNvPr id="4" name="Content Placeholder 3"/>
          <p:cNvSpPr>
            <a:spLocks noGrp="1"/>
          </p:cNvSpPr>
          <p:nvPr>
            <p:ph sz="quarter" idx="12"/>
          </p:nvPr>
        </p:nvSpPr>
        <p:spPr>
          <a:xfrm>
            <a:off x="1141888" y="2810880"/>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769155875"/>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Create</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0972800" cy="852712"/>
          </a:xfrm>
        </p:spPr>
        <p:txBody>
          <a:bodyPr>
            <a:normAutofit fontScale="90000"/>
          </a:bodyPr>
          <a:lstStyle/>
          <a:p>
            <a:r>
              <a:rPr lang="en-US" dirty="0"/>
              <a:t>We Should Test Cookbooks </a:t>
            </a:r>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p>
          <a:p>
            <a:endParaRPr lang="en-US" sz="3200" dirty="0"/>
          </a:p>
          <a:p>
            <a:r>
              <a:rPr lang="en-US" sz="3200" dirty="0"/>
              <a:t>We have an automated way to ensure code accomplishes the intended goal and help the team understand its intent. It's called Test Kitchen.</a:t>
            </a:r>
          </a:p>
          <a:p>
            <a:endParaRPr lang="en-US" sz="3200" dirty="0"/>
          </a:p>
        </p:txBody>
      </p:sp>
      <p:sp>
        <p:nvSpPr>
          <p:cNvPr id="6" name="Footer Placeholder 5"/>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24912"/>
            <a:ext cx="14423693" cy="5307918"/>
          </a:xfrm>
        </p:spPr>
        <p:txBody>
          <a:bodyPr/>
          <a:lstStyle/>
          <a:p>
            <a:r>
              <a:rPr lang="en-US" sz="2300" dirty="0"/>
              <a:t>-----&gt; Starting Kitchen (v1.11.1)</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fi-FI" dirty="0"/>
              <a:t>GL: </a:t>
            </a:r>
            <a:r>
              <a:rPr lang="en-US" dirty="0"/>
              <a:t>Converge the Cookbook</a:t>
            </a:r>
          </a:p>
        </p:txBody>
      </p:sp>
      <p:sp>
        <p:nvSpPr>
          <p:cNvPr id="4" name="Text Placeholder 3"/>
          <p:cNvSpPr>
            <a:spLocks noGrp="1"/>
          </p:cNvSpPr>
          <p:nvPr>
            <p:ph type="body" sz="quarter" idx="11"/>
          </p:nvPr>
        </p:nvSpPr>
        <p:spPr>
          <a:xfrm>
            <a:off x="1121104" y="1337149"/>
            <a:ext cx="14422528" cy="1223171"/>
          </a:xfrm>
        </p:spPr>
        <p:txBody>
          <a:bodyPr/>
          <a:lstStyle/>
          <a:p>
            <a:r>
              <a:rPr lang="en-US" sz="4000" dirty="0"/>
              <a:t>&gt; cd ~</a:t>
            </a:r>
            <a:r>
              <a:rPr lang="en-US" sz="4000" dirty="0" smtClean="0"/>
              <a:t>\chef-repo\cookbooks\workstation</a:t>
            </a:r>
            <a:endParaRPr lang="en-US" sz="4000" dirty="0"/>
          </a:p>
          <a:p>
            <a:r>
              <a:rPr lang="en-US" dirty="0"/>
              <a:t>&gt; kitchen create</a:t>
            </a:r>
          </a:p>
        </p:txBody>
      </p:sp>
      <p:sp>
        <p:nvSpPr>
          <p:cNvPr id="5" name="Footer Placeholder 4"/>
          <p:cNvSpPr>
            <a:spLocks noGrp="1"/>
          </p:cNvSpPr>
          <p:nvPr>
            <p:ph type="ftr" sz="quarter" idx="15"/>
          </p:nvPr>
        </p:nvSpPr>
        <p:spPr/>
        <p:txBody>
          <a:bodyPr/>
          <a:lstStyle/>
          <a:p>
            <a:r>
              <a:rPr lang="en-US" dirty="0"/>
              <a:t>©</a:t>
            </a:r>
            <a:r>
              <a:rPr lang="is-IS" dirty="0"/>
              <a:t>2019</a:t>
            </a:r>
            <a:r>
              <a:rPr lang="en-US" dirty="0"/>
              <a:t> Chef Software Inc.</a:t>
            </a:r>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3683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a:t>Group Exercise: Kitchen </a:t>
            </a:r>
            <a:r>
              <a:rPr lang="en-US" dirty="0"/>
              <a:t>Converge</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(v1.22.0)</a:t>
            </a:r>
          </a:p>
          <a:p>
            <a:r>
              <a:rPr lang="en-US" sz="2300" dirty="0"/>
              <a:t>-----&gt; Converging &lt;default-windows-2012r2&gt;...</a:t>
            </a:r>
          </a:p>
          <a:p>
            <a:r>
              <a:rPr lang="en-US" sz="2300" dirty="0"/>
              <a:t>       Preparing files for transfer</a:t>
            </a:r>
          </a:p>
          <a:p>
            <a:r>
              <a:rPr lang="en-US" sz="2300" dirty="0"/>
              <a:t>       Preparing </a:t>
            </a:r>
            <a:r>
              <a:rPr lang="en-US" sz="2300" dirty="0" err="1"/>
              <a:t>dna.json</a:t>
            </a:r>
            <a:endParaRPr lang="en-US" sz="2300" dirty="0"/>
          </a:p>
          <a:p>
            <a:r>
              <a:rPr lang="en-US" sz="2300" dirty="0"/>
              <a:t>       Resolving cookbook dependencies with </a:t>
            </a:r>
            <a:r>
              <a:rPr lang="en-US" sz="2300" dirty="0" err="1"/>
              <a:t>Berkshelf</a:t>
            </a:r>
            <a:r>
              <a:rPr lang="en-US" sz="2300" dirty="0"/>
              <a:t> 7.0.4...</a:t>
            </a:r>
          </a:p>
          <a:p>
            <a:r>
              <a:rPr lang="en-US" sz="2300" dirty="0"/>
              <a:t>	...</a:t>
            </a:r>
          </a:p>
          <a:p>
            <a:r>
              <a:rPr lang="en-US" sz="2300" dirty="0"/>
              <a:t>Running handlers:</a:t>
            </a:r>
          </a:p>
          <a:p>
            <a:r>
              <a:rPr lang="en-US" sz="2300" dirty="0"/>
              <a:t>       Running handlers complete</a:t>
            </a:r>
          </a:p>
          <a:p>
            <a:r>
              <a:rPr lang="en-US" sz="2300" dirty="0"/>
              <a:t>       Chef Client finished, 2/2 resources updated in 05 seconds</a:t>
            </a:r>
          </a:p>
          <a:p>
            <a:r>
              <a:rPr lang="en-US" sz="2300" dirty="0"/>
              <a:t>       Downloading files from &lt;default-windows-2012r2&gt;</a:t>
            </a:r>
          </a:p>
          <a:p>
            <a:r>
              <a:rPr lang="en-US" sz="2300" dirty="0"/>
              <a:t>Finished converging &lt;default-windows-2012r2&gt; (1m15.86s).</a:t>
            </a:r>
          </a:p>
          <a:p>
            <a:endParaRPr lang="en-US" sz="2300" dirty="0"/>
          </a:p>
          <a:p>
            <a:r>
              <a:rPr lang="en-US" sz="2300" dirty="0"/>
              <a:t>-----&gt; Kitchen is finished. (1m26.13s)</a:t>
            </a:r>
          </a:p>
        </p:txBody>
      </p:sp>
      <p:sp>
        <p:nvSpPr>
          <p:cNvPr id="3" name="Title 2"/>
          <p:cNvSpPr>
            <a:spLocks noGrp="1"/>
          </p:cNvSpPr>
          <p:nvPr>
            <p:ph type="title"/>
          </p:nvPr>
        </p:nvSpPr>
        <p:spPr/>
        <p:txBody>
          <a:bodyPr/>
          <a:lstStyle/>
          <a:p>
            <a:r>
              <a:rPr lang="fi-FI" dirty="0"/>
              <a:t>GL: </a:t>
            </a:r>
            <a:r>
              <a:rPr lang="en-US" dirty="0"/>
              <a:t>Converge the Cookbook</a:t>
            </a:r>
          </a:p>
        </p:txBody>
      </p:sp>
      <p:sp>
        <p:nvSpPr>
          <p:cNvPr id="4" name="Text Placeholder 3"/>
          <p:cNvSpPr>
            <a:spLocks noGrp="1"/>
          </p:cNvSpPr>
          <p:nvPr>
            <p:ph type="body" sz="quarter" idx="11"/>
          </p:nvPr>
        </p:nvSpPr>
        <p:spPr/>
        <p:txBody>
          <a:bodyPr/>
          <a:lstStyle/>
          <a:p>
            <a:r>
              <a:rPr lang="en-US" dirty="0"/>
              <a:t>&gt; kitchen converge</a:t>
            </a:r>
          </a:p>
        </p:txBody>
      </p:sp>
      <p:sp>
        <p:nvSpPr>
          <p:cNvPr id="5" name="Footer Placeholder 4"/>
          <p:cNvSpPr>
            <a:spLocks noGrp="1"/>
          </p:cNvSpPr>
          <p:nvPr>
            <p:ph type="ftr" sz="quarter" idx="15"/>
          </p:nvPr>
        </p:nvSpPr>
        <p:spPr/>
        <p:txBody>
          <a:bodyPr/>
          <a:lstStyle/>
          <a:p>
            <a:pPr algn="l"/>
            <a:r>
              <a:rPr lang="en-US" dirty="0"/>
              <a:t>©</a:t>
            </a:r>
            <a:r>
              <a:rPr lang="is-IS" dirty="0"/>
              <a:t>2019</a:t>
            </a:r>
            <a:r>
              <a:rPr lang="en-US" dirty="0"/>
              <a:t> Chef Software Inc.</a:t>
            </a:r>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a:t>
            </a:r>
          </a:p>
        </p:txBody>
      </p:sp>
      <p:sp>
        <p:nvSpPr>
          <p:cNvPr id="3" name="Subtitle 2"/>
          <p:cNvSpPr>
            <a:spLocks noGrp="1"/>
          </p:cNvSpPr>
          <p:nvPr>
            <p:ph type="subTitle" idx="1"/>
          </p:nvPr>
        </p:nvSpPr>
        <p:spPr/>
        <p:txBody>
          <a:bodyPr/>
          <a:lstStyle/>
          <a:p>
            <a:r>
              <a:rPr lang="en-US" dirty="0">
                <a:latin typeface="+mj-lt"/>
              </a:rPr>
              <a:t>What does this test when </a:t>
            </a:r>
            <a:r>
              <a:rPr lang="en-US" dirty="0">
                <a:latin typeface="+mj-lt"/>
                <a:cs typeface="Courier New" panose="02070309020205020404" pitchFamily="49" charset="0"/>
              </a:rPr>
              <a:t>kitchen</a:t>
            </a:r>
            <a:r>
              <a:rPr lang="en-US" dirty="0">
                <a:latin typeface="+mj-lt"/>
              </a:rPr>
              <a:t> converges a recipe?</a:t>
            </a:r>
          </a:p>
          <a:p>
            <a:endParaRPr lang="en-US" dirty="0"/>
          </a:p>
          <a:p>
            <a:r>
              <a:rPr lang="en-US" dirty="0">
                <a:latin typeface="+mj-lt"/>
              </a:rPr>
              <a:t>And what 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a:t>
            </a:r>
          </a:p>
        </p:txBody>
      </p:sp>
      <p:sp>
        <p:nvSpPr>
          <p:cNvPr id="3" name="Subtitle 2"/>
          <p:cNvSpPr>
            <a:spLocks noGrp="1"/>
          </p:cNvSpPr>
          <p:nvPr>
            <p:ph type="subTitle" idx="1"/>
          </p:nvPr>
        </p:nvSpPr>
        <p:spPr>
          <a:xfrm>
            <a:off x="3013753" y="3890079"/>
            <a:ext cx="10974132" cy="2544287"/>
          </a:xfrm>
        </p:spPr>
        <p:txBody>
          <a:bodyPr/>
          <a:lstStyle/>
          <a:p>
            <a:r>
              <a:rPr lang="en-US" dirty="0"/>
              <a:t>What is left to validate to ensure that the cookbook successfully applied the policy defined in the recipe?</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Write a test that asserts that we have disabled UAC when the "workstation" cookbook's default recipe is applied</a:t>
            </a:r>
          </a:p>
          <a:p>
            <a:pPr marL="380990" indent="-380990">
              <a:buFont typeface="Wingdings" charset="2"/>
              <a:buChar char="q"/>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endParaRPr lang="en-US" dirty="0"/>
          </a:p>
        </p:txBody>
      </p:sp>
      <p:sp>
        <p:nvSpPr>
          <p:cNvPr id="3" name="Subtitle 2"/>
          <p:cNvSpPr>
            <a:spLocks noGrp="1"/>
          </p:cNvSpPr>
          <p:nvPr>
            <p:ph type="subTitle" idx="1"/>
          </p:nvPr>
        </p:nvSpPr>
        <p:spPr/>
        <p:txBody>
          <a:bodyPr/>
          <a:lstStyle/>
          <a:p>
            <a:r>
              <a:rPr lang="en-US" sz="3200" dirty="0" err="1"/>
              <a:t>InSpec</a:t>
            </a:r>
            <a:r>
              <a:rPr lang="en-US" sz="3200" dirty="0"/>
              <a:t> tests your servers' actual state by executing commands locally or via SSH, via </a:t>
            </a:r>
            <a:r>
              <a:rPr lang="en-US" sz="3200" dirty="0" err="1"/>
              <a:t>WinRM</a:t>
            </a:r>
            <a:r>
              <a:rPr lang="en-US" sz="3200" dirty="0"/>
              <a:t>, via Docker API and so on 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https://docs.chef.io/inspec_reference.html</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RSpec and </a:t>
            </a:r>
            <a:r>
              <a:rPr lang="en-US" dirty="0" err="1"/>
              <a:t>InSpec</a:t>
            </a:r>
            <a:endParaRPr lang="en-US" dirty="0"/>
          </a:p>
        </p:txBody>
      </p:sp>
      <p:sp>
        <p:nvSpPr>
          <p:cNvPr id="3" name="Subtitle 2"/>
          <p:cNvSpPr>
            <a:spLocks noGrp="1"/>
          </p:cNvSpPr>
          <p:nvPr>
            <p:ph type="subTitle" idx="1"/>
          </p:nvPr>
        </p:nvSpPr>
        <p:spPr>
          <a:xfrm>
            <a:off x="1671638" y="3271838"/>
            <a:ext cx="9226211" cy="3346421"/>
          </a:xfrm>
        </p:spPr>
        <p:txBody>
          <a:bodyPr/>
          <a:lstStyle/>
          <a:p>
            <a:r>
              <a:rPr lang="en-US" dirty="0"/>
              <a:t>RSpec is a Domain Specific Language (DSL) that allows you to express and execute expectations. These expectations are expressed in examples that are asserted in different example groups.</a:t>
            </a:r>
          </a:p>
          <a:p>
            <a:endParaRPr lang="en-US" dirty="0"/>
          </a:p>
          <a:p>
            <a:r>
              <a:rPr lang="en-US" dirty="0" err="1"/>
              <a:t>InSpec</a:t>
            </a:r>
            <a:r>
              <a:rPr lang="en-US" dirty="0"/>
              <a:t> provides helpers and tools that allow you to express expectations about the state of infrastructure.</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Ruby</a:t>
              </a:r>
              <a:endParaRPr lang="en-US" sz="2400" b="1" dirty="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RSpec</a:t>
              </a:r>
              <a:endParaRPr lang="en-US" sz="2400" b="1" dirty="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a:gradFill>
                    <a:gsLst>
                      <a:gs pos="0">
                        <a:srgbClr val="FFFFFF"/>
                      </a:gs>
                      <a:gs pos="100000">
                        <a:srgbClr val="FFFFFF"/>
                      </a:gs>
                    </a:gsLst>
                    <a:lin ang="5400000" scaled="0"/>
                  </a:gradFill>
                </a:rPr>
                <a:t>InSpec</a:t>
              </a:r>
              <a:endParaRPr lang="en-US" sz="2400" b="1" dirty="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Chef</a:t>
              </a:r>
              <a:endParaRPr lang="en-US" sz="24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79108073"/>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Auto-generated Spec File in Cookbook</a:t>
            </a:r>
          </a:p>
        </p:txBody>
      </p:sp>
      <p:sp>
        <p:nvSpPr>
          <p:cNvPr id="3" name="Content Placeholder 2"/>
          <p:cNvSpPr>
            <a:spLocks noGrp="1"/>
          </p:cNvSpPr>
          <p:nvPr>
            <p:ph sz="quarter" idx="10"/>
          </p:nvPr>
        </p:nvSpPr>
        <p:spPr/>
        <p:txBody>
          <a:bodyPr>
            <a:normAutofit fontScale="85000" lnSpcReduction="10000"/>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Text Placeholder 6"/>
          <p:cNvSpPr>
            <a:spLocks noGrp="1"/>
          </p:cNvSpPr>
          <p:nvPr>
            <p:ph type="body" sz="quarter" idx="11"/>
          </p:nvPr>
        </p:nvSpPr>
        <p:spPr/>
        <p:txBody>
          <a:bodyPr>
            <a:normAutofit fontScale="70000" lnSpcReduction="20000"/>
          </a:bodyPr>
          <a:lstStyle/>
          <a:p>
            <a:r>
              <a:rPr lang="en-US" dirty="0" smtClean="0"/>
              <a:t>cookbooks/workstation/</a:t>
            </a:r>
            <a:r>
              <a:rPr lang="en-US" dirty="0"/>
              <a:t>test</a:t>
            </a:r>
            <a:r>
              <a:rPr lang="en-US" dirty="0" smtClean="0"/>
              <a:t>/integration/</a:t>
            </a:r>
            <a:r>
              <a:rPr lang="en-US" dirty="0"/>
              <a:t>default/</a:t>
            </a:r>
            <a:r>
              <a:rPr lang="en-US" dirty="0" err="1"/>
              <a:t>default_test.rb</a:t>
            </a:r>
            <a:endParaRPr lang="en-US" dirty="0"/>
          </a:p>
        </p:txBody>
      </p:sp>
    </p:spTree>
    <p:extLst>
      <p:ext uri="{BB962C8B-B14F-4D97-AF65-F5344CB8AC3E}">
        <p14:creationId xmlns:p14="http://schemas.microsoft.com/office/powerpoint/2010/main" val="22311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Test Kitchen will look for tests to run under this directory. This corresponds to the value specified in the Test Kitchen configuration file (.</a:t>
            </a:r>
            <a:r>
              <a:rPr lang="en-US" dirty="0" err="1"/>
              <a:t>kitchen.yml</a:t>
            </a:r>
            <a:r>
              <a:rPr lang="en-US" dirty="0"/>
              <a:t>) in the suites section.</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cookbooks/workstation/</a:t>
            </a:r>
            <a:r>
              <a:rPr lang="en-US" sz="2667" b="1" dirty="0">
                <a:latin typeface="Courier New" panose="02070309020205020404" pitchFamily="49" charset="0"/>
                <a:cs typeface="Courier New" panose="02070309020205020404" pitchFamily="49" charset="0"/>
              </a:rPr>
              <a:t>test</a:t>
            </a:r>
            <a:r>
              <a:rPr lang="en-US" sz="2667" b="1" dirty="0" smtClean="0">
                <a:latin typeface="Courier New" panose="02070309020205020404" pitchFamily="49" charset="0"/>
                <a:cs typeface="Courier New" panose="02070309020205020404" pitchFamily="49" charset="0"/>
              </a:rPr>
              <a:t>/integration/</a:t>
            </a:r>
            <a:r>
              <a:rPr lang="en-US" sz="2667" b="1" dirty="0">
                <a:latin typeface="Courier New" panose="02070309020205020404" pitchFamily="49" charset="0"/>
                <a:cs typeface="Courier New" panose="02070309020205020404" pitchFamily="49" charset="0"/>
              </a:rPr>
              <a:t>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7251062" y="3387433"/>
            <a:ext cx="2294121" cy="4227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89800863"/>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a:t>Steps to Verify Cookbooks</a:t>
            </a:r>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The </a:t>
            </a:r>
            <a:r>
              <a:rPr lang="en-US" dirty="0" err="1"/>
              <a:t>default_test.rb</a:t>
            </a:r>
            <a:r>
              <a:rPr lang="en-US" dirty="0"/>
              <a:t> file is a Ruby file that contains the tests that we want to run when we spin up a test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workstation/</a:t>
            </a:r>
            <a:r>
              <a:rPr lang="en-US" sz="2667" b="1" dirty="0">
                <a:latin typeface="Courier New" panose="02070309020205020404" pitchFamily="49" charset="0"/>
                <a:cs typeface="Courier New" panose="02070309020205020404" pitchFamily="49" charset="0"/>
              </a:rPr>
              <a:t>test</a:t>
            </a:r>
            <a:r>
              <a:rPr lang="en-US" sz="2667" b="1" dirty="0" smtClean="0">
                <a:latin typeface="Courier New" panose="02070309020205020404" pitchFamily="49" charset="0"/>
                <a:cs typeface="Courier New" panose="02070309020205020404" pitchFamily="49" charset="0"/>
              </a:rPr>
              <a:t>/integration/</a:t>
            </a:r>
            <a:r>
              <a:rPr lang="en-US" sz="2667" b="1" dirty="0">
                <a:latin typeface="Courier New" panose="02070309020205020404" pitchFamily="49" charset="0"/>
                <a:cs typeface="Courier New" panose="02070309020205020404" pitchFamily="49" charset="0"/>
              </a:rPr>
              <a:t>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115035" y="3407918"/>
            <a:ext cx="3297800" cy="32035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90626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a:t>
            </a:r>
          </a:p>
          <a:p>
            <a:r>
              <a:rPr lang="en-US" dirty="0"/>
              <a:t>  describe user('root'), :skip do</a:t>
            </a:r>
          </a:p>
          <a:p>
            <a:r>
              <a:rPr lang="en-US" dirty="0"/>
              <a:t>    it { should exist }</a:t>
            </a:r>
          </a:p>
          <a:p>
            <a:r>
              <a:rPr lang="en-US" dirty="0"/>
              <a:t>  end</a:t>
            </a:r>
          </a:p>
          <a:p>
            <a:r>
              <a:rPr lang="en-US" dirty="0"/>
              <a:t>end</a:t>
            </a: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OS conditional</a:t>
            </a:r>
          </a:p>
        </p:txBody>
      </p:sp>
      <p:sp>
        <p:nvSpPr>
          <p:cNvPr id="10" name="Content Placeholder 3"/>
          <p:cNvSpPr txBox="1">
            <a:spLocks/>
          </p:cNvSpPr>
          <p:nvPr/>
        </p:nvSpPr>
        <p:spPr bwMode="white">
          <a:xfrm>
            <a:off x="11557374" y="353058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cxnSp>
        <p:nvCxnSpPr>
          <p:cNvPr id="13" name="Straight Connector 12"/>
          <p:cNvCxnSpPr/>
          <p:nvPr/>
        </p:nvCxnSpPr>
        <p:spPr>
          <a:xfrm flipV="1">
            <a:off x="5612404" y="1590079"/>
            <a:ext cx="4256210" cy="355998"/>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flipV="1">
            <a:off x="9709049" y="2547595"/>
            <a:ext cx="1876368" cy="5400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29544" y="1943302"/>
            <a:ext cx="4944310" cy="277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57507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6308834" y="3339058"/>
            <a:ext cx="5248540" cy="48587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2309550" y="3307340"/>
            <a:ext cx="3973507" cy="2043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not on Windows, I expect the user named 'root', to exist.</a:t>
            </a:r>
          </a:p>
        </p:txBody>
      </p:sp>
    </p:spTree>
    <p:extLst>
      <p:ext uri="{BB962C8B-B14F-4D97-AF65-F5344CB8AC3E}">
        <p14:creationId xmlns:p14="http://schemas.microsoft.com/office/powerpoint/2010/main" val="274114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Content Placeholder 3"/>
          <p:cNvSpPr txBox="1">
            <a:spLocks/>
          </p:cNvSpPr>
          <p:nvPr/>
        </p:nvSpPr>
        <p:spPr bwMode="white">
          <a:xfrm>
            <a:off x="11544887" y="156415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cxnSp>
        <p:nvCxnSpPr>
          <p:cNvPr id="18" name="Straight Connector 17"/>
          <p:cNvCxnSpPr>
            <a:endCxn id="7" idx="1"/>
          </p:cNvCxnSpPr>
          <p:nvPr/>
        </p:nvCxnSpPr>
        <p:spPr>
          <a:xfrm flipV="1">
            <a:off x="3391029" y="1858502"/>
            <a:ext cx="8153858" cy="7366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567790" y="1937415"/>
            <a:ext cx="1741925" cy="6842"/>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5550954" y="2642567"/>
            <a:ext cx="6344172" cy="695944"/>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160758" y="2589048"/>
            <a:ext cx="6378301" cy="3395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on any platform, I expect the port 80 </a:t>
            </a:r>
            <a:r>
              <a:rPr lang="en-US" b="1" dirty="0"/>
              <a:t>not</a:t>
            </a:r>
            <a:r>
              <a:rPr lang="en-US" dirty="0"/>
              <a:t> to be listening for incoming connections.</a:t>
            </a:r>
          </a:p>
        </p:txBody>
      </p:sp>
      <p:sp>
        <p:nvSpPr>
          <p:cNvPr id="10" name="Content Placeholder 3"/>
          <p:cNvSpPr txBox="1">
            <a:spLocks/>
          </p:cNvSpPr>
          <p:nvPr/>
        </p:nvSpPr>
        <p:spPr bwMode="white">
          <a:xfrm>
            <a:off x="11557374" y="30171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spTree>
    <p:extLst>
      <p:ext uri="{BB962C8B-B14F-4D97-AF65-F5344CB8AC3E}">
        <p14:creationId xmlns:p14="http://schemas.microsoft.com/office/powerpoint/2010/main" val="291804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the root User</a:t>
            </a:r>
          </a:p>
        </p:txBody>
      </p:sp>
      <p:sp>
        <p:nvSpPr>
          <p:cNvPr id="3" name="Content Placeholder 2"/>
          <p:cNvSpPr>
            <a:spLocks noGrp="1"/>
          </p:cNvSpPr>
          <p:nvPr>
            <p:ph sz="quarter" idx="10"/>
          </p:nvPr>
        </p:nvSpPr>
        <p:spPr/>
        <p:txBody>
          <a:bodyPr>
            <a:normAutofit fontScale="85000" lnSpcReduction="10000"/>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workstation/</a:t>
            </a:r>
            <a:r>
              <a:rPr lang="en-US" dirty="0"/>
              <a:t>test</a:t>
            </a:r>
            <a:r>
              <a:rPr lang="en-US" dirty="0" smtClean="0"/>
              <a:t>/integration/</a:t>
            </a:r>
            <a:r>
              <a:rPr lang="en-US" dirty="0"/>
              <a:t>default/</a:t>
            </a:r>
            <a:r>
              <a:rPr lang="en-US" dirty="0" err="1"/>
              <a:t>default_test.rb</a:t>
            </a:r>
            <a:endParaRPr lang="en-US" dirty="0"/>
          </a:p>
        </p:txBody>
      </p:sp>
      <p:sp>
        <p:nvSpPr>
          <p:cNvPr id="5" name="Text Placeholder 4"/>
          <p:cNvSpPr>
            <a:spLocks noGrp="1"/>
          </p:cNvSpPr>
          <p:nvPr>
            <p:ph type="body" sz="quarter" idx="12"/>
          </p:nvPr>
        </p:nvSpPr>
        <p:spPr>
          <a:xfrm>
            <a:off x="1124446" y="2139081"/>
            <a:ext cx="14404273" cy="3279085"/>
          </a:xfrm>
        </p:spPr>
        <p:txBody>
          <a:bodyPr/>
          <a:lstStyle/>
          <a:p>
            <a:r>
              <a:rPr lang="en-US" dirty="0"/>
              <a:t>-</a:t>
            </a:r>
          </a:p>
        </p:txBody>
      </p:sp>
    </p:spTree>
    <p:extLst>
      <p:ext uri="{BB962C8B-B14F-4D97-AF65-F5344CB8AC3E}">
        <p14:creationId xmlns:p14="http://schemas.microsoft.com/office/powerpoint/2010/main" val="404253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a:t>
            </a:r>
            <a:r>
              <a:rPr lang="en-US" dirty="0" smtClean="0"/>
              <a:t>port 80</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workstation/</a:t>
            </a:r>
            <a:r>
              <a:rPr lang="en-US" dirty="0"/>
              <a:t>test</a:t>
            </a:r>
            <a:r>
              <a:rPr lang="en-US" dirty="0" smtClean="0"/>
              <a:t>/integration/</a:t>
            </a:r>
            <a:r>
              <a:rPr lang="en-US" dirty="0"/>
              <a:t>default/</a:t>
            </a:r>
            <a:r>
              <a:rPr lang="en-US" dirty="0" err="1"/>
              <a:t>default_test.rb</a:t>
            </a:r>
            <a:endParaRPr lang="en-US" dirty="0"/>
          </a:p>
        </p:txBody>
      </p:sp>
      <p:sp>
        <p:nvSpPr>
          <p:cNvPr id="5" name="Text Placeholder 4"/>
          <p:cNvSpPr>
            <a:spLocks noGrp="1"/>
          </p:cNvSpPr>
          <p:nvPr>
            <p:ph type="body" sz="quarter" idx="12"/>
          </p:nvPr>
        </p:nvSpPr>
        <p:spPr>
          <a:xfrm>
            <a:off x="1124446" y="2139081"/>
            <a:ext cx="14404273" cy="4026909"/>
          </a:xfrm>
        </p:spPr>
        <p:txBody>
          <a:bodyPr/>
          <a:lstStyle/>
          <a:p>
            <a:r>
              <a:rPr lang="en-US" dirty="0"/>
              <a:t>-</a:t>
            </a:r>
          </a:p>
        </p:txBody>
      </p:sp>
    </p:spTree>
    <p:extLst>
      <p:ext uri="{BB962C8B-B14F-4D97-AF65-F5344CB8AC3E}">
        <p14:creationId xmlns:p14="http://schemas.microsoft.com/office/powerpoint/2010/main" val="39060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t>
            </a:r>
            <a:r>
              <a:rPr lang="en-US" dirty="0"/>
              <a:t>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a:xfrm>
            <a:off x="609914" y="2408717"/>
            <a:ext cx="14934855" cy="5006860"/>
          </a:xfrm>
        </p:spPr>
        <p:txBody>
          <a:bodyPr>
            <a:noAutofit/>
          </a:bodyPr>
          <a:lstStyle/>
          <a:p>
            <a:r>
              <a:rPr lang="en-US" sz="3600" dirty="0" err="1"/>
              <a:t>system_policies</a:t>
            </a:r>
            <a:r>
              <a:rPr lang="en-US" sz="3600" dirty="0"/>
              <a:t> = 'HKLM\Software\Microsoft\Windows\</a:t>
            </a:r>
            <a:r>
              <a:rPr lang="en-US" sz="3600" dirty="0" err="1"/>
              <a:t>CurrentVersion</a:t>
            </a:r>
            <a:r>
              <a:rPr lang="en-US" sz="3600" dirty="0"/>
              <a:t>\Policies\System'</a:t>
            </a:r>
          </a:p>
          <a:p>
            <a:endParaRPr lang="en-US" sz="3600" dirty="0"/>
          </a:p>
          <a:p>
            <a:r>
              <a:rPr lang="en-US" sz="3600" dirty="0"/>
              <a:t>describe </a:t>
            </a:r>
            <a:r>
              <a:rPr lang="en-US" sz="3600" dirty="0" err="1"/>
              <a:t>registry_key</a:t>
            </a:r>
            <a:r>
              <a:rPr lang="en-US" sz="3600" dirty="0"/>
              <a:t>('System Policies', </a:t>
            </a:r>
            <a:r>
              <a:rPr lang="en-US" sz="3600" dirty="0" err="1"/>
              <a:t>system_policies</a:t>
            </a:r>
            <a:r>
              <a:rPr lang="en-US" sz="3600" dirty="0"/>
              <a:t>) do</a:t>
            </a:r>
          </a:p>
          <a:p>
            <a:r>
              <a:rPr lang="en-US" sz="3600" dirty="0"/>
              <a:t>  its('</a:t>
            </a:r>
            <a:r>
              <a:rPr lang="en-US" sz="3600" dirty="0" err="1"/>
              <a:t>EnableLUA</a:t>
            </a:r>
            <a:r>
              <a:rPr lang="en-US" sz="3600" dirty="0"/>
              <a:t>') { should </a:t>
            </a:r>
            <a:r>
              <a:rPr lang="en-US" sz="3600" dirty="0" err="1"/>
              <a:t>eq</a:t>
            </a:r>
            <a:r>
              <a:rPr lang="en-US" sz="3600" dirty="0"/>
              <a:t> 0 }</a:t>
            </a:r>
          </a:p>
          <a:p>
            <a:r>
              <a:rPr lang="en-US" sz="3600" dirty="0"/>
              <a:t>end</a:t>
            </a:r>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https://docs.chef.io/inspec_reference.html#registry-key</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
        <p:nvSpPr>
          <p:cNvPr id="9" name="Text Placeholder 3"/>
          <p:cNvSpPr>
            <a:spLocks noGrp="1"/>
          </p:cNvSpPr>
          <p:nvPr>
            <p:ph type="body" sz="quarter" idx="11"/>
          </p:nvPr>
        </p:nvSpPr>
        <p:spPr>
          <a:xfrm>
            <a:off x="639391" y="1307953"/>
            <a:ext cx="14422528" cy="566391"/>
          </a:xfrm>
          <a:solidFill>
            <a:schemeClr val="bg1">
              <a:lumMod val="75000"/>
              <a:alpha val="25000"/>
            </a:schemeClr>
          </a:solidFill>
        </p:spPr>
        <p:txBody>
          <a:bodyPr>
            <a:noAutofit/>
          </a:bodyPr>
          <a:lstStyle/>
          <a:p>
            <a:r>
              <a:rPr lang="en-US" sz="3600" b="1" dirty="0" smtClean="0">
                <a:solidFill>
                  <a:srgbClr val="3E4346"/>
                </a:solidFill>
              </a:rPr>
              <a:t>workstation/test/integration/default/</a:t>
            </a:r>
            <a:r>
              <a:rPr lang="en-US" sz="3600" b="1" dirty="0" err="1" smtClean="0">
                <a:solidFill>
                  <a:srgbClr val="3E4346"/>
                </a:solidFill>
              </a:rPr>
              <a:t>default_test.rb</a:t>
            </a:r>
            <a:endParaRPr lang="en-US" sz="3600" b="1" dirty="0">
              <a:solidFill>
                <a:srgbClr val="3E4346"/>
              </a:solidFill>
            </a:endParaRPr>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Write a test that asserts that we have disabled UAC when the "workstation" cookbook's default recipe is applied</a:t>
            </a:r>
          </a:p>
          <a:p>
            <a:pPr marL="380990" indent="-380990">
              <a:buFont typeface="Wingdings" charset="2"/>
              <a:buChar char="q"/>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Verify</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fi-FI" dirty="0"/>
              <a:t>GL: </a:t>
            </a:r>
            <a:r>
              <a:rPr lang="en-US" dirty="0"/>
              <a:t>Ensure you are in the Cookbook</a:t>
            </a:r>
          </a:p>
        </p:txBody>
      </p:sp>
      <p:sp>
        <p:nvSpPr>
          <p:cNvPr id="4" name="Text Placeholder 3"/>
          <p:cNvSpPr>
            <a:spLocks noGrp="1"/>
          </p:cNvSpPr>
          <p:nvPr>
            <p:ph type="body" sz="quarter" idx="11"/>
          </p:nvPr>
        </p:nvSpPr>
        <p:spPr>
          <a:xfrm>
            <a:off x="1137147" y="1385276"/>
            <a:ext cx="14422528" cy="1202850"/>
          </a:xfrm>
        </p:spPr>
        <p:txBody>
          <a:bodyPr anchor="t"/>
          <a:lstStyle/>
          <a:p>
            <a:r>
              <a:rPr lang="en-US" dirty="0"/>
              <a:t>&gt; cd ~</a:t>
            </a:r>
            <a:r>
              <a:rPr lang="en-US" dirty="0" smtClean="0"/>
              <a:t>\chef-repo\cookbooks</a:t>
            </a:r>
            <a:r>
              <a:rPr lang="en-US" dirty="0"/>
              <a:t>\workstation</a:t>
            </a:r>
          </a:p>
          <a:p>
            <a:endParaRPr lang="en-US" dirty="0"/>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6771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(v1.22.0)</a:t>
            </a:r>
          </a:p>
          <a:p>
            <a:r>
              <a:rPr lang="en-US" dirty="0"/>
              <a:t>-----&gt; Setting up &lt;default-windows-2012r2&gt;...</a:t>
            </a:r>
          </a:p>
          <a:p>
            <a:r>
              <a:rPr lang="en-US" dirty="0"/>
              <a:t>...</a:t>
            </a:r>
          </a:p>
          <a:p>
            <a:r>
              <a:rPr lang="en-US" dirty="0"/>
              <a:t> Registry Key System Policies</a:t>
            </a:r>
          </a:p>
          <a:p>
            <a:r>
              <a:rPr lang="en-US" dirty="0"/>
              <a:t>	[PASS]  </a:t>
            </a:r>
            <a:r>
              <a:rPr lang="en-US" dirty="0" err="1"/>
              <a:t>EnableLUA</a:t>
            </a:r>
            <a:r>
              <a:rPr lang="en-US" dirty="0"/>
              <a:t> should </a:t>
            </a:r>
            <a:r>
              <a:rPr lang="en-US" dirty="0" err="1"/>
              <a:t>eq</a:t>
            </a:r>
            <a:r>
              <a:rPr lang="en-US" dirty="0"/>
              <a:t> 0</a:t>
            </a:r>
          </a:p>
          <a:p>
            <a:endParaRPr lang="en-US" dirty="0"/>
          </a:p>
          <a:p>
            <a:r>
              <a:rPr lang="en-US" dirty="0"/>
              <a:t>Test Summary: 1 successful, 0 failures, 0 skipped</a:t>
            </a:r>
          </a:p>
          <a:p>
            <a:endParaRPr lang="en-US" dirty="0"/>
          </a:p>
          <a:p>
            <a:r>
              <a:rPr lang="en-US" dirty="0"/>
              <a:t>       Finished verifying &lt;default-windows-2012r2&gt; (0m4.54s).</a:t>
            </a:r>
          </a:p>
          <a:p>
            <a:endParaRPr lang="en-US" dirty="0"/>
          </a:p>
          <a:p>
            <a:r>
              <a:rPr lang="en-US" dirty="0"/>
              <a:t>-----&gt; Kitchen is finished. (0m14.63s)</a:t>
            </a:r>
          </a:p>
        </p:txBody>
      </p:sp>
      <p:sp>
        <p:nvSpPr>
          <p:cNvPr id="3" name="Title 2"/>
          <p:cNvSpPr>
            <a:spLocks noGrp="1"/>
          </p:cNvSpPr>
          <p:nvPr>
            <p:ph type="title"/>
          </p:nvPr>
        </p:nvSpPr>
        <p:spPr/>
        <p:txBody>
          <a:bodyPr/>
          <a:lstStyle/>
          <a:p>
            <a:r>
              <a:rPr lang="fi-FI"/>
              <a:t>GL: </a:t>
            </a:r>
            <a:r>
              <a:rPr lang="en-US"/>
              <a:t>Running the Test</a:t>
            </a:r>
            <a:endParaRPr lang="en-US" dirty="0"/>
          </a:p>
        </p:txBody>
      </p:sp>
      <p:sp>
        <p:nvSpPr>
          <p:cNvPr id="4" name="Text Placeholder 3"/>
          <p:cNvSpPr>
            <a:spLocks noGrp="1"/>
          </p:cNvSpPr>
          <p:nvPr>
            <p:ph type="body" sz="quarter" idx="11"/>
          </p:nvPr>
        </p:nvSpPr>
        <p:spPr/>
        <p:txBody>
          <a:bodyPr/>
          <a:lstStyle/>
          <a:p>
            <a:r>
              <a:rPr lang="en-US"/>
              <a:t>&gt; kitchen verify</a:t>
            </a:r>
            <a:endParaRPr lang="en-US" dirty="0"/>
          </a:p>
        </p:txBody>
      </p:sp>
      <p:sp>
        <p:nvSpPr>
          <p:cNvPr id="5" name="Footer Placeholder 4"/>
          <p:cNvSpPr>
            <a:spLocks noGrp="1"/>
          </p:cNvSpPr>
          <p:nvPr>
            <p:ph type="ftr" sz="quarter" idx="15"/>
          </p:nvPr>
        </p:nvSpPr>
        <p:spPr/>
        <p:txBody>
          <a:bodyPr/>
          <a:lstStyle/>
          <a:p>
            <a:pPr algn="l"/>
            <a:r>
              <a:rPr lang="en-US" dirty="0"/>
              <a:t>©</a:t>
            </a:r>
            <a:r>
              <a:rPr lang="is-IS" dirty="0"/>
              <a:t>2019</a:t>
            </a:r>
            <a:r>
              <a:rPr lang="en-US" dirty="0"/>
              <a:t> Chef Software Inc.</a:t>
            </a:r>
          </a:p>
        </p:txBody>
      </p:sp>
      <p:sp>
        <p:nvSpPr>
          <p:cNvPr id="6" name="Slide Number Placeholder 5"/>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Write a test that asserts that we have disabled UAC when the "workstation" cookbook's default recipe is applied</a:t>
            </a:r>
          </a:p>
          <a:p>
            <a:pPr marL="380990" indent="-380990">
              <a:buFont typeface="Wingdings" charset="2"/>
              <a:buChar char="ü"/>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Additional Test</a:t>
            </a:r>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a:t>Add tests that validate that the registry key '</a:t>
            </a:r>
            <a:r>
              <a:rPr lang="en-US" sz="2800" dirty="0" err="1"/>
              <a:t>ConsentPromptBehaviorAdmin</a:t>
            </a:r>
            <a:r>
              <a:rPr lang="en-US" sz="2800" dirty="0"/>
              <a:t>' has been set to the value to 0. HINT: You can have multiple 'its' </a:t>
            </a:r>
            <a:r>
              <a:rPr lang="en-US" sz="2800" dirty="0"/>
              <a:t>lines within a describe block.</a:t>
            </a:r>
            <a:endParaRPr lang="en-US" dirty="0"/>
          </a:p>
          <a:p>
            <a:endParaRPr lang="en-US" dirty="0"/>
          </a:p>
          <a:p>
            <a:pPr marL="609585" indent="-609585">
              <a:buFont typeface="Wingdings" charset="2"/>
              <a:buChar char="q"/>
            </a:pPr>
            <a:r>
              <a:rPr lang="en-US" sz="2800" dirty="0">
                <a:latin typeface="+mj-lt"/>
              </a:rPr>
              <a:t>Run </a:t>
            </a:r>
            <a:r>
              <a:rPr lang="en-US" sz="2800" dirty="0">
                <a:latin typeface="+mj-lt"/>
                <a:cs typeface="Courier New" panose="02070309020205020404" pitchFamily="49" charset="0"/>
              </a:rPr>
              <a:t>kitchen verify </a:t>
            </a:r>
            <a:r>
              <a:rPr lang="en-US" sz="2800" dirty="0">
                <a:latin typeface="+mj-lt"/>
              </a:rPr>
              <a:t>to validate the test meets the expectations that you defined</a:t>
            </a:r>
          </a:p>
          <a:p>
            <a:pPr marL="609585" indent="-609585">
              <a:buFont typeface="Wingdings" charset="2"/>
              <a:buChar char="q"/>
            </a:pPr>
            <a:endParaRPr lang="en-US" sz="2800" dirty="0"/>
          </a:p>
          <a:p>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Lab: </a:t>
            </a:r>
            <a:r>
              <a:rPr lang="en-US" dirty="0"/>
              <a:t>Add This to the Existing Test File</a:t>
            </a:r>
          </a:p>
        </p:txBody>
      </p:sp>
      <p:sp>
        <p:nvSpPr>
          <p:cNvPr id="3" name="Content Placeholder 2"/>
          <p:cNvSpPr>
            <a:spLocks noGrp="1"/>
          </p:cNvSpPr>
          <p:nvPr>
            <p:ph sz="quarter" idx="10"/>
          </p:nvPr>
        </p:nvSpPr>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  its('</a:t>
            </a:r>
            <a:r>
              <a:rPr lang="en-US" sz="2200" dirty="0" err="1"/>
              <a:t>ConsentPromptBehaviorAdmin</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pPr lvl="0">
              <a:lnSpc>
                <a:spcPct val="90000"/>
              </a:lnSpc>
              <a:spcBef>
                <a:spcPts val="0"/>
              </a:spcBef>
              <a:spcAft>
                <a:spcPts val="444"/>
              </a:spcAft>
              <a:buSzTx/>
              <a:defRPr/>
            </a:pPr>
            <a:r>
              <a:rPr lang="en-US" sz="2800" dirty="0" smtClean="0"/>
              <a:t>cookbooks</a:t>
            </a:r>
            <a:r>
              <a:rPr lang="en-US" sz="2800" dirty="0"/>
              <a:t>\workstation\test\integration\default\</a:t>
            </a:r>
            <a:r>
              <a:rPr lang="en-US" sz="2800" dirty="0" err="1"/>
              <a:t>default_test.rb</a:t>
            </a:r>
            <a:endParaRPr lang="en-US" sz="2800" dirty="0"/>
          </a:p>
        </p:txBody>
      </p:sp>
      <p:sp>
        <p:nvSpPr>
          <p:cNvPr id="8" name="Text Placeholder 7"/>
          <p:cNvSpPr>
            <a:spLocks noGrp="1"/>
          </p:cNvSpPr>
          <p:nvPr>
            <p:ph type="body" sz="quarter" idx="13"/>
          </p:nvPr>
        </p:nvSpPr>
        <p:spPr>
          <a:xfrm>
            <a:off x="1135042" y="3835400"/>
            <a:ext cx="14404273" cy="508000"/>
          </a:xfrm>
        </p:spPr>
        <p:txBody>
          <a:bodyPr/>
          <a:lstStyle/>
          <a:p>
            <a:endParaRPr lang="en-US" dirty="0"/>
          </a:p>
        </p:txBody>
      </p:sp>
      <p:sp>
        <p:nvSpPr>
          <p:cNvPr id="4" name="Footer Placeholder 3"/>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52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97280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(v1.22.0)</a:t>
            </a:r>
          </a:p>
          <a:p>
            <a:r>
              <a:rPr lang="en-US" sz="2300" dirty="0"/>
              <a:t>-----&gt; Verifying &lt;default-windows-2012r2&gt;...</a:t>
            </a:r>
          </a:p>
          <a:p>
            <a:r>
              <a:rPr lang="en-US" sz="2300" dirty="0"/>
              <a:t> Loaded tests from {:path=&gt;"C:\Users\Administrator\cookbooks\workstation\test\integration\default"</a:t>
            </a:r>
            <a:r>
              <a:rPr lang="en-US" sz="2300" dirty="0" smtClean="0"/>
              <a:t>}</a:t>
            </a:r>
          </a:p>
          <a:p>
            <a:r>
              <a:rPr lang="en-US" sz="2300" dirty="0" smtClean="0"/>
              <a:t>.</a:t>
            </a:r>
            <a:r>
              <a:rPr lang="en-US" sz="2300" dirty="0" smtClean="0"/>
              <a:t>..</a:t>
            </a:r>
            <a:endParaRPr lang="en-US" sz="2300" dirty="0"/>
          </a:p>
          <a:p>
            <a:r>
              <a:rPr lang="en-US" sz="2300" dirty="0"/>
              <a:t>Registry Key System Policies</a:t>
            </a:r>
          </a:p>
          <a:p>
            <a:r>
              <a:rPr lang="en-US" sz="2300" dirty="0"/>
              <a:t>     [PASS]  </a:t>
            </a:r>
            <a:r>
              <a:rPr lang="en-US" sz="2300" dirty="0" err="1"/>
              <a:t>EnableLUA</a:t>
            </a:r>
            <a:r>
              <a:rPr lang="en-US" sz="2300" dirty="0"/>
              <a:t> should </a:t>
            </a:r>
            <a:r>
              <a:rPr lang="en-US" sz="2300" dirty="0" err="1"/>
              <a:t>eq</a:t>
            </a:r>
            <a:r>
              <a:rPr lang="en-US" sz="2300" dirty="0"/>
              <a:t> 0</a:t>
            </a:r>
          </a:p>
          <a:p>
            <a:r>
              <a:rPr lang="en-US" sz="2300" dirty="0"/>
              <a:t>     [PASS]  </a:t>
            </a:r>
            <a:r>
              <a:rPr lang="en-US" sz="2300" dirty="0" err="1"/>
              <a:t>ConsentPromptBehaviorAdmin</a:t>
            </a:r>
            <a:r>
              <a:rPr lang="en-US" sz="2300" dirty="0"/>
              <a:t> should </a:t>
            </a:r>
            <a:r>
              <a:rPr lang="en-US" sz="2300" dirty="0" err="1"/>
              <a:t>eq</a:t>
            </a:r>
            <a:r>
              <a:rPr lang="en-US" sz="2300" dirty="0"/>
              <a:t> 0</a:t>
            </a:r>
          </a:p>
          <a:p>
            <a:endParaRPr lang="en-US" sz="2300" dirty="0"/>
          </a:p>
          <a:p>
            <a:r>
              <a:rPr lang="en-US" sz="2300" dirty="0"/>
              <a:t>Test Summary: 2 successful, 0 failures, 0 skipped</a:t>
            </a:r>
          </a:p>
          <a:p>
            <a:r>
              <a:rPr lang="en-US" sz="2300" dirty="0"/>
              <a:t>       Finished verifying &lt;default-windows-2012r2&gt; (0m4.05s).</a:t>
            </a:r>
          </a:p>
          <a:p>
            <a:endParaRPr lang="en-US" sz="2300" dirty="0"/>
          </a:p>
          <a:p>
            <a:r>
              <a:rPr lang="en-US" sz="2300" dirty="0"/>
              <a:t>-----&gt; Kitchen is finished. (0m14.20s)</a:t>
            </a:r>
          </a:p>
        </p:txBody>
      </p:sp>
      <p:sp>
        <p:nvSpPr>
          <p:cNvPr id="3" name="Title 2"/>
          <p:cNvSpPr>
            <a:spLocks noGrp="1"/>
          </p:cNvSpPr>
          <p:nvPr>
            <p:ph type="title"/>
          </p:nvPr>
        </p:nvSpPr>
        <p:spPr/>
        <p:txBody>
          <a:bodyPr/>
          <a:lstStyle/>
          <a:p>
            <a:r>
              <a:rPr lang="fi-FI" dirty="0" err="1"/>
              <a:t>Lab</a:t>
            </a:r>
            <a:r>
              <a:rPr lang="fi-FI" dirty="0"/>
              <a:t>: </a:t>
            </a:r>
            <a:r>
              <a:rPr lang="en-US" dirty="0"/>
              <a:t>Running the Test</a:t>
            </a:r>
          </a:p>
        </p:txBody>
      </p:sp>
      <p:sp>
        <p:nvSpPr>
          <p:cNvPr id="4" name="Text Placeholder 3"/>
          <p:cNvSpPr>
            <a:spLocks noGrp="1"/>
          </p:cNvSpPr>
          <p:nvPr>
            <p:ph type="body" sz="quarter" idx="11"/>
          </p:nvPr>
        </p:nvSpPr>
        <p:spPr>
          <a:xfrm>
            <a:off x="1121104" y="1216378"/>
            <a:ext cx="14422528" cy="729785"/>
          </a:xfrm>
        </p:spPr>
        <p:txBody>
          <a:bodyPr/>
          <a:lstStyle/>
          <a:p>
            <a:r>
              <a:rPr lang="en-US" dirty="0"/>
              <a:t>&gt; kitchen verify</a:t>
            </a: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9619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Destroy</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4980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&gt;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2390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kitchen destroy</a:t>
            </a:r>
          </a:p>
        </p:txBody>
      </p:sp>
      <p:sp>
        <p:nvSpPr>
          <p:cNvPr id="3" name="Subtitle 2"/>
          <p:cNvSpPr>
            <a:spLocks noGrp="1"/>
          </p:cNvSpPr>
          <p:nvPr>
            <p:ph type="subTitle" idx="1"/>
          </p:nvPr>
        </p:nvSpPr>
        <p:spPr>
          <a:xfrm>
            <a:off x="3013753" y="3506117"/>
            <a:ext cx="10974132" cy="1686369"/>
          </a:xfrm>
        </p:spPr>
        <p:txBody>
          <a:bodyPr/>
          <a:lstStyle/>
          <a:p>
            <a:r>
              <a:rPr lang="en-US" sz="2800" dirty="0">
                <a:latin typeface="+mj-lt"/>
                <a:cs typeface="Courier New" panose="02070309020205020404" pitchFamily="49" charset="0"/>
              </a:rPr>
              <a:t>We are done with Test Kitchen so please execute `kitchen destroy` to terminate the EC2 instance used in this module.</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93931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4800" dirty="0"/>
              <a:t>Lab: Run `kitchen destroy` Clean Everything Up</a:t>
            </a:r>
          </a:p>
        </p:txBody>
      </p:sp>
      <p:sp>
        <p:nvSpPr>
          <p:cNvPr id="4" name="Text Placeholder 3"/>
          <p:cNvSpPr>
            <a:spLocks noGrp="1"/>
          </p:cNvSpPr>
          <p:nvPr>
            <p:ph type="body" sz="quarter" idx="11"/>
          </p:nvPr>
        </p:nvSpPr>
        <p:spPr/>
        <p:txBody>
          <a:bodyPr/>
          <a:lstStyle/>
          <a:p>
            <a:r>
              <a:rPr lang="en-US" dirty="0"/>
              <a:t>&gt; kitchen destroy</a:t>
            </a: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85969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a:latin typeface="+mj-lt"/>
              </a:rPr>
              <a:t>Why do you have to run </a:t>
            </a:r>
            <a:r>
              <a:rPr lang="en-US" dirty="0">
                <a:latin typeface="+mj-lt"/>
                <a:cs typeface="Courier New" panose="02070309020205020404" pitchFamily="49" charset="0"/>
              </a:rPr>
              <a:t>kitchen</a:t>
            </a:r>
            <a:r>
              <a:rPr lang="en-US" dirty="0">
                <a:latin typeface="+mj-lt"/>
              </a:rPr>
              <a:t> within the directory of the cookbook?</a:t>
            </a:r>
          </a:p>
          <a:p>
            <a:endParaRPr lang="en-US" dirty="0"/>
          </a:p>
          <a:p>
            <a:r>
              <a:rPr lang="en-US" dirty="0"/>
              <a:t>Where would you define additional platforms?</a:t>
            </a:r>
          </a:p>
          <a:p>
            <a:endParaRPr lang="en-US" dirty="0"/>
          </a:p>
          <a:p>
            <a:r>
              <a:rPr lang="en-US" dirty="0"/>
              <a:t>Why would you define a new test suite?</a:t>
            </a:r>
          </a:p>
          <a:p>
            <a:endParaRPr lang="en-US" dirty="0"/>
          </a:p>
          <a:p>
            <a:r>
              <a:rPr lang="en-US" dirty="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Q&amp;A</a:t>
            </a: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help you answer? </a:t>
            </a:r>
          </a:p>
          <a:p>
            <a:endParaRPr lang="en-US" dirty="0"/>
          </a:p>
          <a:p>
            <a:pPr marL="609585" indent="-609585">
              <a:buFont typeface="Arial"/>
              <a:buChar char="•"/>
            </a:pPr>
            <a:r>
              <a:rPr lang="en-US" dirty="0">
                <a:cs typeface="Courier New" panose="02070309020205020404" pitchFamily="49" charset="0"/>
              </a:rPr>
              <a:t>Test Kitchen</a:t>
            </a:r>
          </a:p>
          <a:p>
            <a:pPr marL="609585" indent="-609585">
              <a:buFont typeface="Arial"/>
              <a:buChar char="•"/>
            </a:pPr>
            <a:r>
              <a:rPr lang="en-US" dirty="0">
                <a:latin typeface="+mj-lt"/>
                <a:cs typeface="Courier New" panose="02070309020205020404" pitchFamily="49" charset="0"/>
              </a:rPr>
              <a:t>kitchen</a:t>
            </a:r>
            <a:r>
              <a:rPr lang="en-US" dirty="0">
                <a:latin typeface="+mj-lt"/>
                <a:cs typeface="Arial"/>
              </a:rPr>
              <a:t> </a:t>
            </a:r>
            <a:r>
              <a:rPr lang="en-US" dirty="0">
                <a:solidFill>
                  <a:schemeClr val="tx1"/>
                </a:solidFill>
                <a:latin typeface="+mj-lt"/>
                <a:cs typeface="Arial (Body)"/>
              </a:rPr>
              <a:t>commands</a:t>
            </a:r>
          </a:p>
          <a:p>
            <a:pPr marL="609585" indent="-609585">
              <a:buFont typeface="Arial"/>
              <a:buChar char="•"/>
            </a:pPr>
            <a:r>
              <a:rPr lang="en-US" dirty="0">
                <a:cs typeface="Courier New" panose="02070309020205020404" pitchFamily="49" charset="0"/>
              </a:rPr>
              <a:t>kitchen configuration</a:t>
            </a:r>
          </a:p>
          <a:p>
            <a:pPr marL="609585" indent="-609585">
              <a:buFont typeface="Arial"/>
              <a:buChar char="•"/>
            </a:pPr>
            <a:r>
              <a:rPr lang="en-US" dirty="0" err="1">
                <a:cs typeface="Courier New" panose="02070309020205020404" pitchFamily="49" charset="0"/>
              </a:rPr>
              <a:t>InSpec</a:t>
            </a:r>
            <a:endParaRPr lang="en-US" dirty="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Configuration</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a:t>
            </a:r>
            <a:r>
              <a:rPr lang="en-US" dirty="0" err="1">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a:latin typeface="+mj-lt"/>
              </a:rPr>
              <a:t>When </a:t>
            </a:r>
            <a:r>
              <a:rPr lang="en-US" dirty="0">
                <a:latin typeface="+mj-lt"/>
                <a:cs typeface="Courier New" panose="02070309020205020404" pitchFamily="49" charset="0"/>
              </a:rPr>
              <a:t>chef</a:t>
            </a:r>
            <a:r>
              <a:rPr lang="en-US" dirty="0">
                <a:latin typeface="+mj-lt"/>
              </a:rPr>
              <a:t> generates a cookbook, a default </a:t>
            </a:r>
            <a:r>
              <a:rPr lang="en-US" dirty="0">
                <a:latin typeface="+mj-lt"/>
                <a:cs typeface="Courier New" panose="02070309020205020404" pitchFamily="49" charset="0"/>
              </a:rPr>
              <a:t>.</a:t>
            </a:r>
            <a:r>
              <a:rPr lang="en-US" dirty="0" err="1">
                <a:latin typeface="+mj-lt"/>
                <a:cs typeface="Courier New" panose="02070309020205020404" pitchFamily="49" charset="0"/>
              </a:rPr>
              <a:t>kitchen.yml</a:t>
            </a:r>
            <a:r>
              <a:rPr lang="en-US" dirty="0">
                <a:latin typeface="+mj-lt"/>
              </a:rPr>
              <a:t> is created. It contains </a:t>
            </a:r>
            <a:r>
              <a:rPr lang="en-US" dirty="0">
                <a:latin typeface="+mj-lt"/>
                <a:cs typeface="Courier New" panose="02070309020205020404" pitchFamily="49" charset="0"/>
              </a:rPr>
              <a:t>kitchen</a:t>
            </a:r>
            <a:r>
              <a:rPr lang="en-US" dirty="0">
                <a:latin typeface="+mj-lt"/>
              </a:rPr>
              <a:t> configuration for the driver, </a:t>
            </a:r>
            <a:r>
              <a:rPr lang="en-US" dirty="0" err="1">
                <a:latin typeface="+mj-lt"/>
              </a:rPr>
              <a:t>provisioner</a:t>
            </a:r>
            <a:r>
              <a:rPr lang="en-US" dirty="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http://kitchen.ci/docs/getting-started/creating-cookbook</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Driver</a:t>
            </a:r>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a:t>inspec</a:t>
            </a:r>
            <a:endParaRPr lang="en-US" sz="2400" dirty="0"/>
          </a:p>
          <a:p>
            <a:endParaRPr lang="en-US" sz="2400" dirty="0"/>
          </a:p>
          <a:p>
            <a:r>
              <a:rPr lang="en-US" sz="2400" dirty="0"/>
              <a:t># KITCHEN CONFIGURATION CONTINUES...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Today we will use an EC2 driver that will spin up an instance in AWS that we can run Test Kitchen against.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a:t>
            </a:r>
            <a:r>
              <a:rPr lang="en-US" dirty="0" err="1"/>
              <a:t>Provisioner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a:t>inspec</a:t>
            </a:r>
            <a:endParaRPr lang="en-US" sz="2400" dirty="0"/>
          </a:p>
          <a:p>
            <a:endParaRPr lang="en-US" sz="2400" dirty="0"/>
          </a:p>
          <a:p>
            <a:r>
              <a:rPr lang="en-US" sz="2400" dirty="0"/>
              <a:t># KITCHEN CONFIGURATION CONTINUES...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18757</TotalTime>
  <Words>6913</Words>
  <Application>Microsoft Macintosh PowerPoint</Application>
  <PresentationFormat>Custom</PresentationFormat>
  <Paragraphs>835</Paragraphs>
  <Slides>60</Slides>
  <Notes>59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ChefDk3.2Template</vt:lpstr>
      <vt:lpstr>Testing Cookbooks</vt:lpstr>
      <vt:lpstr>Objectives</vt:lpstr>
      <vt:lpstr>We Should Test Cookbooks </vt:lpstr>
      <vt:lpstr>Steps to Verify Cookbooks</vt:lpstr>
      <vt:lpstr>Test Kitchen Commands and Configuration</vt:lpstr>
      <vt:lpstr>Test Configuration</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Move into the Cookbook Directory</vt:lpstr>
      <vt:lpstr>Add Settings to the Kitchen Configuration</vt:lpstr>
      <vt:lpstr>Add Settings to the Kitchen Configuration</vt:lpstr>
      <vt:lpstr>Add Settings to the Kitchen Configuration</vt:lpstr>
      <vt:lpstr>Add Settings to the Kitchen Configuration</vt:lpstr>
      <vt:lpstr>Add Settings to the Kitchen Configuration</vt:lpstr>
      <vt:lpstr>GL: Add Your Name, Company &amp; Cookbook</vt:lpstr>
      <vt:lpstr>Complete File Can Be Downloaded</vt:lpstr>
      <vt:lpstr>Create the AWS Credentials file</vt:lpstr>
      <vt:lpstr>Create the AWS Credentials file</vt:lpstr>
      <vt:lpstr>Kitchen List</vt:lpstr>
      <vt:lpstr>View the Test Matrix for Test Kitchen</vt:lpstr>
      <vt:lpstr>Kitchen Create</vt:lpstr>
      <vt:lpstr>GL: Converge the Cookbook</vt:lpstr>
      <vt:lpstr>Group Exercise: Kitchen Converge</vt:lpstr>
      <vt:lpstr>GL: Converge the Cookbook</vt:lpstr>
      <vt:lpstr>Test Kitchen</vt:lpstr>
      <vt:lpstr>Test Kitchen</vt:lpstr>
      <vt:lpstr>The First Test</vt:lpstr>
      <vt:lpstr>InSpec</vt:lpstr>
      <vt:lpstr>RSpec and InSpec</vt:lpstr>
      <vt:lpstr>Auto-generated Spec File in Cookbook</vt:lpstr>
      <vt:lpstr>Where do Tests Live?</vt:lpstr>
      <vt:lpstr>Where do Tests Live?</vt:lpstr>
      <vt:lpstr>Components of a InSpec Example</vt:lpstr>
      <vt:lpstr>Components of a InSpec Example</vt:lpstr>
      <vt:lpstr>Remove the Test for the root User</vt:lpstr>
      <vt:lpstr>Remove the Test for port 80</vt:lpstr>
      <vt:lpstr>GL: Is the Registry Key Set Correctly?</vt:lpstr>
      <vt:lpstr>The First Test</vt:lpstr>
      <vt:lpstr>Kitchen Verify</vt:lpstr>
      <vt:lpstr>GL: Ensure you are in the Cookbook</vt:lpstr>
      <vt:lpstr>GL: Running the Test</vt:lpstr>
      <vt:lpstr>The First Test</vt:lpstr>
      <vt:lpstr>Lab: Additional Test</vt:lpstr>
      <vt:lpstr>Lab: Add This to the Existing Test File</vt:lpstr>
      <vt:lpstr>Lab: Running the Test</vt:lpstr>
      <vt:lpstr>Kitchen Destroy</vt:lpstr>
      <vt:lpstr>Kitchen Test</vt:lpstr>
      <vt:lpstr>Lab: kitchen destroy</vt:lpstr>
      <vt:lpstr>Lab: Run `kitchen destroy` Clean Everything Up</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2453</cp:revision>
  <cp:lastPrinted>2017-03-20T17:27:25Z</cp:lastPrinted>
  <dcterms:created xsi:type="dcterms:W3CDTF">2012-09-13T17:36:07Z</dcterms:created>
  <dcterms:modified xsi:type="dcterms:W3CDTF">2018-12-03T04:33:37Z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